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3.jpg" ContentType="image/pn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9" r:id="rId2"/>
    <p:sldId id="300" r:id="rId3"/>
    <p:sldId id="289" r:id="rId4"/>
    <p:sldId id="299" r:id="rId5"/>
    <p:sldId id="260" r:id="rId6"/>
    <p:sldId id="282" r:id="rId7"/>
    <p:sldId id="297" r:id="rId8"/>
    <p:sldId id="290" r:id="rId9"/>
    <p:sldId id="263" r:id="rId10"/>
    <p:sldId id="298" r:id="rId11"/>
    <p:sldId id="287" r:id="rId12"/>
    <p:sldId id="268" r:id="rId13"/>
    <p:sldId id="269" r:id="rId14"/>
    <p:sldId id="273" r:id="rId15"/>
    <p:sldId id="274" r:id="rId16"/>
    <p:sldId id="293" r:id="rId17"/>
    <p:sldId id="296" r:id="rId18"/>
    <p:sldId id="295" r:id="rId19"/>
    <p:sldId id="294" r:id="rId20"/>
    <p:sldId id="270" r:id="rId21"/>
    <p:sldId id="277" r:id="rId22"/>
    <p:sldId id="264" r:id="rId23"/>
    <p:sldId id="272" r:id="rId24"/>
    <p:sldId id="301" r:id="rId25"/>
    <p:sldId id="27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A8"/>
    <a:srgbClr val="29792B"/>
    <a:srgbClr val="00B050"/>
    <a:srgbClr val="CC0066"/>
    <a:srgbClr val="AEC87A"/>
    <a:srgbClr val="B7CE88"/>
    <a:srgbClr val="BBD18F"/>
    <a:srgbClr val="FDDBF9"/>
    <a:srgbClr val="F7E5F2"/>
    <a:srgbClr val="F3D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23" autoAdjust="0"/>
  </p:normalViewPr>
  <p:slideViewPr>
    <p:cSldViewPr>
      <p:cViewPr>
        <p:scale>
          <a:sx n="76" d="100"/>
          <a:sy n="76" d="100"/>
        </p:scale>
        <p:origin x="-120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DD302A-846B-4CE4-98A0-71A49E9B0D7B}" type="datetimeFigureOut">
              <a:rPr lang="en-US" smtClean="0"/>
              <a:t>6/24/2015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77179F-F05F-412F-9801-2A860FC60B8C}" type="slidenum">
              <a:rPr lang="en-US" smtClean="0"/>
              <a:t>‹#›</a:t>
            </a:fld>
            <a:endParaRPr lang="en-US"/>
          </a:p>
        </p:txBody>
      </p:sp>
    </p:spTree>
    <p:extLst>
      <p:ext uri="{BB962C8B-B14F-4D97-AF65-F5344CB8AC3E}">
        <p14:creationId xmlns:p14="http://schemas.microsoft.com/office/powerpoint/2010/main" val="1904305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Showing the video teacher</a:t>
            </a:r>
            <a:r>
              <a:rPr lang="en-US" baseline="0" dirty="0" smtClean="0"/>
              <a:t> can</a:t>
            </a:r>
            <a:r>
              <a:rPr lang="en-US" dirty="0" smtClean="0"/>
              <a:t> ask the question to the whole class. SS will raise their hands. Teacher can ask 2/3</a:t>
            </a:r>
            <a:r>
              <a:rPr lang="en-US" baseline="0" dirty="0" smtClean="0"/>
              <a:t> students to narrate what they have seen in the video.</a:t>
            </a:r>
            <a:endParaRPr lang="en-US" dirty="0" smtClean="0"/>
          </a:p>
          <a:p>
            <a:endParaRPr lang="en-US" dirty="0"/>
          </a:p>
        </p:txBody>
      </p:sp>
      <p:sp>
        <p:nvSpPr>
          <p:cNvPr id="4" name="Slide Number Placeholder 3"/>
          <p:cNvSpPr>
            <a:spLocks noGrp="1"/>
          </p:cNvSpPr>
          <p:nvPr>
            <p:ph type="sldNum" sz="quarter" idx="10"/>
          </p:nvPr>
        </p:nvSpPr>
        <p:spPr/>
        <p:txBody>
          <a:bodyPr/>
          <a:lstStyle/>
          <a:p>
            <a:fld id="{4577179F-F05F-412F-9801-2A860FC60B8C}" type="slidenum">
              <a:rPr lang="en-US" smtClean="0"/>
              <a:t>4</a:t>
            </a:fld>
            <a:endParaRPr lang="en-US"/>
          </a:p>
        </p:txBody>
      </p:sp>
    </p:spTree>
    <p:extLst>
      <p:ext uri="{BB962C8B-B14F-4D97-AF65-F5344CB8AC3E}">
        <p14:creationId xmlns:p14="http://schemas.microsoft.com/office/powerpoint/2010/main" val="326343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Showing the picture teacher</a:t>
            </a:r>
            <a:r>
              <a:rPr lang="en-US" baseline="0" dirty="0" smtClean="0"/>
              <a:t> can</a:t>
            </a:r>
            <a:r>
              <a:rPr lang="en-US" dirty="0" smtClean="0"/>
              <a:t> ask the question to the whole class. SS will raise their hands. Teacher can ask 2/3</a:t>
            </a:r>
            <a:r>
              <a:rPr lang="en-US" baseline="0" dirty="0" smtClean="0"/>
              <a:t> students to narrate the picture.</a:t>
            </a:r>
            <a:endParaRPr lang="en-US" dirty="0" smtClean="0"/>
          </a:p>
          <a:p>
            <a:endParaRPr lang="en-US" dirty="0"/>
          </a:p>
        </p:txBody>
      </p:sp>
      <p:sp>
        <p:nvSpPr>
          <p:cNvPr id="4" name="Slide Number Placeholder 3"/>
          <p:cNvSpPr>
            <a:spLocks noGrp="1"/>
          </p:cNvSpPr>
          <p:nvPr>
            <p:ph type="sldNum" sz="quarter" idx="10"/>
          </p:nvPr>
        </p:nvSpPr>
        <p:spPr/>
        <p:txBody>
          <a:bodyPr/>
          <a:lstStyle/>
          <a:p>
            <a:fld id="{4577179F-F05F-412F-9801-2A860FC60B8C}" type="slidenum">
              <a:rPr lang="en-US" smtClean="0"/>
              <a:t>10</a:t>
            </a:fld>
            <a:endParaRPr lang="en-US"/>
          </a:p>
        </p:txBody>
      </p:sp>
    </p:spTree>
    <p:extLst>
      <p:ext uri="{BB962C8B-B14F-4D97-AF65-F5344CB8AC3E}">
        <p14:creationId xmlns:p14="http://schemas.microsoft.com/office/powerpoint/2010/main" val="902079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the word can be shown. The SS can be asked to pronounce the word. If it is needed teacher can help. Then  the picture and the sentence can be shown and asked to guess the meaning. Then the meaning can be shown. Then the teacher can ask to make another sentence of their own. In the same </a:t>
            </a:r>
            <a:r>
              <a:rPr lang="en-US" baseline="0" smtClean="0"/>
              <a:t>way the other </a:t>
            </a:r>
            <a:r>
              <a:rPr lang="en-US" baseline="0" dirty="0" smtClean="0"/>
              <a:t>word meaning can be practised. </a:t>
            </a:r>
            <a:endParaRPr lang="en-US" dirty="0"/>
          </a:p>
        </p:txBody>
      </p:sp>
      <p:sp>
        <p:nvSpPr>
          <p:cNvPr id="4" name="Slide Number Placeholder 3"/>
          <p:cNvSpPr>
            <a:spLocks noGrp="1"/>
          </p:cNvSpPr>
          <p:nvPr>
            <p:ph type="sldNum" sz="quarter" idx="10"/>
          </p:nvPr>
        </p:nvSpPr>
        <p:spPr/>
        <p:txBody>
          <a:bodyPr/>
          <a:lstStyle/>
          <a:p>
            <a:fld id="{4577179F-F05F-412F-9801-2A860FC60B8C}" type="slidenum">
              <a:rPr lang="en-US" smtClean="0"/>
              <a:t>16</a:t>
            </a:fld>
            <a:endParaRPr lang="en-US"/>
          </a:p>
        </p:txBody>
      </p:sp>
    </p:spTree>
    <p:extLst>
      <p:ext uri="{BB962C8B-B14F-4D97-AF65-F5344CB8AC3E}">
        <p14:creationId xmlns:p14="http://schemas.microsoft.com/office/powerpoint/2010/main" val="374300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teacher</a:t>
            </a:r>
            <a:r>
              <a:rPr lang="en-US" b="0" baseline="0" dirty="0" smtClean="0"/>
              <a:t> can ask SS to </a:t>
            </a:r>
            <a:r>
              <a:rPr lang="en-US" sz="1200" b="0" baseline="0" dirty="0" smtClean="0">
                <a:solidFill>
                  <a:schemeClr val="tx1"/>
                </a:solidFill>
              </a:rPr>
              <a:t>go</a:t>
            </a:r>
            <a:r>
              <a:rPr lang="en-US" sz="1200" b="0" dirty="0" smtClean="0">
                <a:solidFill>
                  <a:schemeClr val="tx1"/>
                </a:solidFill>
              </a:rPr>
              <a:t> to the textbook.  After reading the passage  student will find out the answer from</a:t>
            </a:r>
            <a:r>
              <a:rPr lang="en-US" sz="1200" b="0" baseline="0" dirty="0" smtClean="0">
                <a:solidFill>
                  <a:schemeClr val="tx1"/>
                </a:solidFill>
              </a:rPr>
              <a:t> the passage. 10 minutes can be given for the task. Then the teacher can elicit answer from 4/5 students. Then the teacher can show the answer.</a:t>
            </a:r>
            <a:endParaRPr lang="en-US" dirty="0" smtClean="0"/>
          </a:p>
          <a:p>
            <a:endParaRPr lang="en-US" dirty="0"/>
          </a:p>
        </p:txBody>
      </p:sp>
      <p:sp>
        <p:nvSpPr>
          <p:cNvPr id="4" name="Slide Number Placeholder 3"/>
          <p:cNvSpPr>
            <a:spLocks noGrp="1"/>
          </p:cNvSpPr>
          <p:nvPr>
            <p:ph type="sldNum" sz="quarter" idx="10"/>
          </p:nvPr>
        </p:nvSpPr>
        <p:spPr/>
        <p:txBody>
          <a:bodyPr/>
          <a:lstStyle/>
          <a:p>
            <a:fld id="{4577179F-F05F-412F-9801-2A860FC60B8C}" type="slidenum">
              <a:rPr lang="en-US" smtClean="0"/>
              <a:t>20</a:t>
            </a:fld>
            <a:endParaRPr lang="en-US"/>
          </a:p>
        </p:txBody>
      </p:sp>
    </p:spTree>
    <p:extLst>
      <p:ext uri="{BB962C8B-B14F-4D97-AF65-F5344CB8AC3E}">
        <p14:creationId xmlns:p14="http://schemas.microsoft.com/office/powerpoint/2010/main" val="987544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2.jpeg"/><Relationship Id="rId7" Type="http://schemas.openxmlformats.org/officeDocument/2006/relationships/image" Target="../media/image5.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1.jpeg"/><Relationship Id="rId5" Type="http://schemas.openxmlformats.org/officeDocument/2006/relationships/image" Target="../media/image6.jpg"/><Relationship Id="rId10" Type="http://schemas.openxmlformats.org/officeDocument/2006/relationships/image" Target="../media/image50.jpeg"/><Relationship Id="rId4" Type="http://schemas.openxmlformats.org/officeDocument/2006/relationships/image" Target="../media/image20.jpg"/><Relationship Id="rId9" Type="http://schemas.openxmlformats.org/officeDocument/2006/relationships/image" Target="../media/image4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036704" y="31805"/>
            <a:ext cx="5107296" cy="156966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9600" b="1" cap="none" spc="150" dirty="0" smtClean="0">
                <a:ln w="11430"/>
                <a:solidFill>
                  <a:srgbClr val="FFFF00"/>
                </a:solidFill>
                <a:effectLst>
                  <a:outerShdw blurRad="25400" algn="tl" rotWithShape="0">
                    <a:srgbClr val="000000">
                      <a:alpha val="43000"/>
                    </a:srgbClr>
                  </a:outerShdw>
                </a:effectLst>
              </a:rPr>
              <a:t>Welcome</a:t>
            </a:r>
            <a:endParaRPr lang="en-US" sz="9600" b="1" cap="none" spc="150" dirty="0">
              <a:ln w="11430"/>
              <a:solidFill>
                <a:srgbClr val="FFFF00"/>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85208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49" b="5767"/>
          <a:stretch/>
        </p:blipFill>
        <p:spPr>
          <a:xfrm>
            <a:off x="-275414" y="0"/>
            <a:ext cx="9419414" cy="6944932"/>
          </a:xfrm>
          <a:prstGeom prst="rect">
            <a:avLst/>
          </a:prstGeom>
        </p:spPr>
      </p:pic>
      <p:sp>
        <p:nvSpPr>
          <p:cNvPr id="3" name="Rectangle 2"/>
          <p:cNvSpPr/>
          <p:nvPr/>
        </p:nvSpPr>
        <p:spPr>
          <a:xfrm>
            <a:off x="3733800" y="780365"/>
            <a:ext cx="4610091" cy="646331"/>
          </a:xfrm>
          <a:prstGeom prst="rect">
            <a:avLst/>
          </a:prstGeom>
          <a:noFill/>
        </p:spPr>
        <p:txBody>
          <a:bodyPr wrap="square" lIns="91440" tIns="45720" rIns="91440" bIns="45720">
            <a:spAutoFit/>
          </a:bodyPr>
          <a:lstStyle/>
          <a:p>
            <a:pPr algn="ctr"/>
            <a:r>
              <a:rPr lang="en-US" sz="3600" b="1" dirty="0" smtClean="0">
                <a:ln w="1905"/>
                <a:effectLst>
                  <a:innerShdw blurRad="69850" dist="43180" dir="5400000">
                    <a:srgbClr val="000000">
                      <a:alpha val="65000"/>
                    </a:srgbClr>
                  </a:innerShdw>
                </a:effectLst>
              </a:rPr>
              <a:t>Describe the picture.</a:t>
            </a:r>
            <a:endParaRPr lang="en-US" sz="3600" b="1" cap="none" spc="0" dirty="0">
              <a:ln w="1905"/>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81169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732" t="7273" r="21316" b="3434"/>
          <a:stretch/>
        </p:blipFill>
        <p:spPr>
          <a:xfrm>
            <a:off x="2252519" y="481066"/>
            <a:ext cx="3628734" cy="4243120"/>
          </a:xfrm>
          <a:prstGeom prst="rect">
            <a:avLst/>
          </a:prstGeom>
        </p:spPr>
      </p:pic>
      <p:cxnSp>
        <p:nvCxnSpPr>
          <p:cNvPr id="7" name="Straight Arrow Connector 6"/>
          <p:cNvCxnSpPr/>
          <p:nvPr/>
        </p:nvCxnSpPr>
        <p:spPr>
          <a:xfrm>
            <a:off x="4066886" y="2802408"/>
            <a:ext cx="2914648" cy="809532"/>
          </a:xfrm>
          <a:prstGeom prst="straightConnector1">
            <a:avLst/>
          </a:prstGeom>
          <a:ln>
            <a:solidFill>
              <a:srgbClr val="0070C0"/>
            </a:solidFill>
            <a:tailEnd type="arrow"/>
          </a:ln>
        </p:spPr>
        <p:style>
          <a:lnRef idx="3">
            <a:schemeClr val="accent6"/>
          </a:lnRef>
          <a:fillRef idx="0">
            <a:schemeClr val="accent6"/>
          </a:fillRef>
          <a:effectRef idx="2">
            <a:schemeClr val="accent6"/>
          </a:effectRef>
          <a:fontRef idx="minor">
            <a:schemeClr val="tx1"/>
          </a:fontRef>
        </p:style>
      </p:cxnSp>
      <p:cxnSp>
        <p:nvCxnSpPr>
          <p:cNvPr id="8" name="Straight Arrow Connector 7"/>
          <p:cNvCxnSpPr/>
          <p:nvPr/>
        </p:nvCxnSpPr>
        <p:spPr>
          <a:xfrm flipV="1">
            <a:off x="2971800" y="3611940"/>
            <a:ext cx="4009734" cy="387928"/>
          </a:xfrm>
          <a:prstGeom prst="straightConnector1">
            <a:avLst/>
          </a:prstGeom>
          <a:ln>
            <a:solidFill>
              <a:srgbClr val="0070C0"/>
            </a:solidFill>
            <a:tailEnd type="arrow"/>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a:endCxn id="17" idx="0"/>
          </p:cNvCxnSpPr>
          <p:nvPr/>
        </p:nvCxnSpPr>
        <p:spPr>
          <a:xfrm>
            <a:off x="4954441" y="1171492"/>
            <a:ext cx="2094059" cy="2516648"/>
          </a:xfrm>
          <a:prstGeom prst="straightConnector1">
            <a:avLst/>
          </a:prstGeom>
          <a:ln>
            <a:solidFill>
              <a:srgbClr val="0070C0"/>
            </a:solidFill>
            <a:tailEnd type="arrow"/>
          </a:ln>
        </p:spPr>
        <p:style>
          <a:lnRef idx="3">
            <a:schemeClr val="accent6"/>
          </a:lnRef>
          <a:fillRef idx="0">
            <a:schemeClr val="accent6"/>
          </a:fillRef>
          <a:effectRef idx="2">
            <a:schemeClr val="accent6"/>
          </a:effectRef>
          <a:fontRef idx="minor">
            <a:schemeClr val="tx1"/>
          </a:fontRef>
        </p:style>
      </p:cxnSp>
      <p:cxnSp>
        <p:nvCxnSpPr>
          <p:cNvPr id="13" name="Straight Arrow Connector 12"/>
          <p:cNvCxnSpPr/>
          <p:nvPr/>
        </p:nvCxnSpPr>
        <p:spPr>
          <a:xfrm flipV="1">
            <a:off x="5524210" y="610624"/>
            <a:ext cx="1420236" cy="150352"/>
          </a:xfrm>
          <a:prstGeom prst="straightConnector1">
            <a:avLst/>
          </a:prstGeom>
          <a:ln>
            <a:solidFill>
              <a:srgbClr val="0070C0"/>
            </a:solidFill>
            <a:tailEnd type="arrow"/>
          </a:ln>
        </p:spPr>
        <p:style>
          <a:lnRef idx="3">
            <a:schemeClr val="accent6"/>
          </a:lnRef>
          <a:fillRef idx="0">
            <a:schemeClr val="accent6"/>
          </a:fillRef>
          <a:effectRef idx="2">
            <a:schemeClr val="accent6"/>
          </a:effectRef>
          <a:fontRef idx="minor">
            <a:schemeClr val="tx1"/>
          </a:fontRef>
        </p:style>
      </p:cxnSp>
      <p:sp>
        <p:nvSpPr>
          <p:cNvPr id="4" name="TextBox 3"/>
          <p:cNvSpPr txBox="1"/>
          <p:nvPr/>
        </p:nvSpPr>
        <p:spPr>
          <a:xfrm>
            <a:off x="152400" y="563940"/>
            <a:ext cx="2162466" cy="1569660"/>
          </a:xfrm>
          <a:prstGeom prst="rect">
            <a:avLst/>
          </a:prstGeom>
          <a:noFill/>
        </p:spPr>
        <p:txBody>
          <a:bodyPr wrap="square" rtlCol="0">
            <a:spAutoFit/>
          </a:bodyPr>
          <a:lstStyle/>
          <a:p>
            <a:r>
              <a:rPr lang="en-US" sz="3200" b="1" i="1" dirty="0" smtClean="0"/>
              <a:t>What is the colour of its body?</a:t>
            </a:r>
            <a:endParaRPr lang="en-US" sz="3200" b="1" i="1" dirty="0"/>
          </a:p>
        </p:txBody>
      </p:sp>
      <p:sp>
        <p:nvSpPr>
          <p:cNvPr id="9" name="TextBox 8"/>
          <p:cNvSpPr txBox="1"/>
          <p:nvPr/>
        </p:nvSpPr>
        <p:spPr>
          <a:xfrm>
            <a:off x="6905334" y="106740"/>
            <a:ext cx="2162466" cy="1569660"/>
          </a:xfrm>
          <a:prstGeom prst="rect">
            <a:avLst/>
          </a:prstGeom>
          <a:noFill/>
        </p:spPr>
        <p:txBody>
          <a:bodyPr wrap="square" rtlCol="0">
            <a:spAutoFit/>
          </a:bodyPr>
          <a:lstStyle/>
          <a:p>
            <a:r>
              <a:rPr lang="en-US" sz="3200" b="1" i="1" dirty="0" smtClean="0"/>
              <a:t>What is the colour of its beak?</a:t>
            </a:r>
            <a:endParaRPr lang="en-US" sz="3200" b="1" i="1" dirty="0"/>
          </a:p>
        </p:txBody>
      </p:sp>
      <p:sp>
        <p:nvSpPr>
          <p:cNvPr id="17" name="TextBox 16"/>
          <p:cNvSpPr txBox="1"/>
          <p:nvPr/>
        </p:nvSpPr>
        <p:spPr>
          <a:xfrm>
            <a:off x="4876800" y="3688140"/>
            <a:ext cx="4343400" cy="1569660"/>
          </a:xfrm>
          <a:prstGeom prst="rect">
            <a:avLst/>
          </a:prstGeom>
          <a:noFill/>
        </p:spPr>
        <p:txBody>
          <a:bodyPr wrap="square" rtlCol="0">
            <a:spAutoFit/>
          </a:bodyPr>
          <a:lstStyle/>
          <a:p>
            <a:r>
              <a:rPr lang="en-US" sz="3200" b="1" i="1" dirty="0" smtClean="0">
                <a:solidFill>
                  <a:srgbClr val="002060"/>
                </a:solidFill>
              </a:rPr>
              <a:t>What is the colour of its throat, tail and some part of its wings?</a:t>
            </a:r>
            <a:endParaRPr lang="en-US" sz="3200" b="1" i="1" dirty="0">
              <a:solidFill>
                <a:srgbClr val="002060"/>
              </a:solidFill>
            </a:endParaRPr>
          </a:p>
        </p:txBody>
      </p:sp>
      <p:sp>
        <p:nvSpPr>
          <p:cNvPr id="18" name="TextBox 17"/>
          <p:cNvSpPr txBox="1"/>
          <p:nvPr/>
        </p:nvSpPr>
        <p:spPr>
          <a:xfrm>
            <a:off x="381000" y="2087940"/>
            <a:ext cx="1524000" cy="646331"/>
          </a:xfrm>
          <a:prstGeom prst="rect">
            <a:avLst/>
          </a:prstGeom>
          <a:noFill/>
        </p:spPr>
        <p:txBody>
          <a:bodyPr wrap="square" rtlCol="0">
            <a:spAutoFit/>
          </a:bodyPr>
          <a:lstStyle/>
          <a:p>
            <a:r>
              <a:rPr lang="en-US" sz="3600" b="1" i="1" dirty="0" smtClean="0">
                <a:ln>
                  <a:solidFill>
                    <a:srgbClr val="FF0000"/>
                  </a:solidFill>
                </a:ln>
                <a:solidFill>
                  <a:srgbClr val="FFFF00"/>
                </a:solidFill>
              </a:rPr>
              <a:t>Yellow</a:t>
            </a:r>
            <a:endParaRPr lang="en-US" sz="3600" b="1" i="1" dirty="0">
              <a:ln>
                <a:solidFill>
                  <a:srgbClr val="FF0000"/>
                </a:solidFill>
              </a:ln>
              <a:solidFill>
                <a:srgbClr val="FFFF00"/>
              </a:solidFill>
            </a:endParaRPr>
          </a:p>
        </p:txBody>
      </p:sp>
      <p:sp>
        <p:nvSpPr>
          <p:cNvPr id="19" name="TextBox 18"/>
          <p:cNvSpPr txBox="1"/>
          <p:nvPr/>
        </p:nvSpPr>
        <p:spPr>
          <a:xfrm>
            <a:off x="7473370" y="1676400"/>
            <a:ext cx="1066800" cy="646331"/>
          </a:xfrm>
          <a:prstGeom prst="rect">
            <a:avLst/>
          </a:prstGeom>
          <a:noFill/>
        </p:spPr>
        <p:txBody>
          <a:bodyPr wrap="square" rtlCol="0">
            <a:spAutoFit/>
          </a:bodyPr>
          <a:lstStyle/>
          <a:p>
            <a:r>
              <a:rPr lang="en-US" sz="3600" b="1" i="1" dirty="0" smtClean="0">
                <a:solidFill>
                  <a:srgbClr val="C00000"/>
                </a:solidFill>
              </a:rPr>
              <a:t>Red</a:t>
            </a:r>
            <a:endParaRPr lang="en-US" sz="3600" b="1" i="1" dirty="0">
              <a:solidFill>
                <a:srgbClr val="C00000"/>
              </a:solidFill>
            </a:endParaRPr>
          </a:p>
        </p:txBody>
      </p:sp>
      <p:sp>
        <p:nvSpPr>
          <p:cNvPr id="26" name="TextBox 25"/>
          <p:cNvSpPr txBox="1"/>
          <p:nvPr/>
        </p:nvSpPr>
        <p:spPr>
          <a:xfrm>
            <a:off x="6324600" y="5257800"/>
            <a:ext cx="1524000" cy="646331"/>
          </a:xfrm>
          <a:prstGeom prst="rect">
            <a:avLst/>
          </a:prstGeom>
          <a:noFill/>
        </p:spPr>
        <p:txBody>
          <a:bodyPr wrap="square" rtlCol="0">
            <a:spAutoFit/>
          </a:bodyPr>
          <a:lstStyle/>
          <a:p>
            <a:r>
              <a:rPr lang="en-US" sz="3600" b="1" i="1" dirty="0" smtClean="0"/>
              <a:t>Black</a:t>
            </a:r>
            <a:endParaRPr lang="en-US" sz="3600" b="1" i="1" dirty="0"/>
          </a:p>
        </p:txBody>
      </p:sp>
      <p:sp>
        <p:nvSpPr>
          <p:cNvPr id="15" name="TextBox 14"/>
          <p:cNvSpPr txBox="1"/>
          <p:nvPr/>
        </p:nvSpPr>
        <p:spPr>
          <a:xfrm>
            <a:off x="348095" y="4713982"/>
            <a:ext cx="3619499" cy="1569660"/>
          </a:xfrm>
          <a:prstGeom prst="rect">
            <a:avLst/>
          </a:prstGeom>
          <a:noFill/>
        </p:spPr>
        <p:txBody>
          <a:bodyPr wrap="square" rtlCol="0">
            <a:spAutoFit/>
          </a:bodyPr>
          <a:lstStyle/>
          <a:p>
            <a:r>
              <a:rPr lang="en-US" sz="3200" b="1" i="1" dirty="0" smtClean="0"/>
              <a:t>Can you guess what is the length of this bird?</a:t>
            </a:r>
            <a:endParaRPr lang="en-US" sz="3200" b="1" i="1" dirty="0"/>
          </a:p>
        </p:txBody>
      </p:sp>
      <p:sp>
        <p:nvSpPr>
          <p:cNvPr id="16" name="TextBox 15"/>
          <p:cNvSpPr txBox="1"/>
          <p:nvPr/>
        </p:nvSpPr>
        <p:spPr>
          <a:xfrm>
            <a:off x="1752600" y="5960476"/>
            <a:ext cx="1600199" cy="646331"/>
          </a:xfrm>
          <a:prstGeom prst="rect">
            <a:avLst/>
          </a:prstGeom>
          <a:noFill/>
        </p:spPr>
        <p:txBody>
          <a:bodyPr wrap="square" rtlCol="0">
            <a:spAutoFit/>
          </a:bodyPr>
          <a:lstStyle/>
          <a:p>
            <a:pPr algn="ctr"/>
            <a:r>
              <a:rPr lang="en-US" sz="3600" b="1" i="1" dirty="0" smtClean="0">
                <a:solidFill>
                  <a:srgbClr val="C00000"/>
                </a:solidFill>
              </a:rPr>
              <a:t>25cm</a:t>
            </a:r>
            <a:endParaRPr lang="en-US" sz="3600" b="1" i="1" dirty="0">
              <a:solidFill>
                <a:srgbClr val="C00000"/>
              </a:solidFill>
            </a:endParaRPr>
          </a:p>
        </p:txBody>
      </p:sp>
      <p:cxnSp>
        <p:nvCxnSpPr>
          <p:cNvPr id="20" name="Straight Arrow Connector 19"/>
          <p:cNvCxnSpPr/>
          <p:nvPr/>
        </p:nvCxnSpPr>
        <p:spPr>
          <a:xfrm flipH="1">
            <a:off x="1752600" y="1217935"/>
            <a:ext cx="2487036" cy="429732"/>
          </a:xfrm>
          <a:prstGeom prst="straightConnector1">
            <a:avLst/>
          </a:prstGeom>
          <a:ln>
            <a:solidFill>
              <a:srgbClr val="0070C0"/>
            </a:solidFill>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flipH="1">
            <a:off x="2314866" y="481066"/>
            <a:ext cx="2504781" cy="3991904"/>
          </a:xfrm>
          <a:prstGeom prst="straightConnector1">
            <a:avLst/>
          </a:prstGeom>
          <a:ln>
            <a:solidFill>
              <a:srgbClr val="0070C0"/>
            </a:solidFill>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911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par>
                          <p:cTn id="15" fill="hold">
                            <p:stCondLst>
                              <p:cond delay="2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10" presetClass="exit" presetSubtype="0" fill="hold" grpId="1" nodeType="withEffect">
                                  <p:stCondLst>
                                    <p:cond delay="0"/>
                                  </p:stCondLst>
                                  <p:iterate type="lt">
                                    <p:tmPct val="0"/>
                                  </p:iterate>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par>
                          <p:cTn id="40" fill="hold">
                            <p:stCondLst>
                              <p:cond delay="2000"/>
                            </p:stCondLst>
                            <p:childTnLst>
                              <p:par>
                                <p:cTn id="41" presetID="6" presetClass="entr" presetSubtype="16"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in)">
                                      <p:cBhvr>
                                        <p:cTn id="43" dur="2000"/>
                                        <p:tgtEl>
                                          <p:spTgt spid="7"/>
                                        </p:tgtEl>
                                      </p:cBhvr>
                                    </p:animEffect>
                                  </p:childTnLst>
                                </p:cTn>
                              </p:par>
                            </p:childTnLst>
                          </p:cTn>
                        </p:par>
                        <p:par>
                          <p:cTn id="44" fill="hold">
                            <p:stCondLst>
                              <p:cond delay="4000"/>
                            </p:stCondLst>
                            <p:childTnLst>
                              <p:par>
                                <p:cTn id="45" presetID="6" presetClass="entr" presetSubtype="16"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in)">
                                      <p:cBhvr>
                                        <p:cTn id="47" dur="2000"/>
                                        <p:tgtEl>
                                          <p:spTgt spid="8"/>
                                        </p:tgtEl>
                                      </p:cBhvr>
                                    </p:animEffect>
                                  </p:childTnLst>
                                </p:cTn>
                              </p:par>
                            </p:childTnLst>
                          </p:cTn>
                        </p:par>
                        <p:par>
                          <p:cTn id="48" fill="hold">
                            <p:stCondLst>
                              <p:cond delay="600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1" nodeType="withEffect">
                                  <p:stCondLst>
                                    <p:cond delay="0"/>
                                  </p:stCondLst>
                                  <p:iterate type="lt">
                                    <p:tmPct val="0"/>
                                  </p:iterate>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barn(inVertical)">
                                      <p:cBhvr>
                                        <p:cTn id="78" dur="500"/>
                                        <p:tgtEl>
                                          <p:spTgt spid="13"/>
                                        </p:tgtEl>
                                      </p:cBhvr>
                                    </p:animEffect>
                                  </p:childTnLst>
                                </p:cTn>
                              </p:par>
                            </p:childTnLst>
                          </p:cTn>
                        </p:par>
                        <p:par>
                          <p:cTn id="79" fill="hold">
                            <p:stCondLst>
                              <p:cond delay="500"/>
                            </p:stCondLst>
                            <p:childTnLst>
                              <p:par>
                                <p:cTn id="80" presetID="10" presetClass="entr" presetSubtype="0" fill="hold" grpId="0" nodeType="afterEffect">
                                  <p:stCondLst>
                                    <p:cond delay="0"/>
                                  </p:stCondLst>
                                  <p:iterate type="lt">
                                    <p:tmPct val="10000"/>
                                  </p:iterate>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down)">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0" presetClass="exit" presetSubtype="0" fill="hold" grpId="1" nodeType="withEffect">
                                  <p:stCondLst>
                                    <p:cond delay="0"/>
                                  </p:stCondLst>
                                  <p:iterate type="lt">
                                    <p:tmPct val="0"/>
                                  </p:iterate>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barn(inVertical)">
                                      <p:cBhvr>
                                        <p:cTn id="103" dur="500"/>
                                        <p:tgtEl>
                                          <p:spTgt spid="21"/>
                                        </p:tgtEl>
                                      </p:cBhvr>
                                    </p:animEffect>
                                  </p:childTnLst>
                                </p:cTn>
                              </p:par>
                            </p:childTnLst>
                          </p:cTn>
                        </p:par>
                        <p:par>
                          <p:cTn id="104" fill="hold">
                            <p:stCondLst>
                              <p:cond delay="500"/>
                            </p:stCondLst>
                            <p:childTnLst>
                              <p:par>
                                <p:cTn id="105" presetID="10" presetClass="entr" presetSubtype="0" fill="hold" grpId="0" nodeType="afterEffect">
                                  <p:stCondLst>
                                    <p:cond delay="0"/>
                                  </p:stCondLst>
                                  <p:iterate type="lt">
                                    <p:tmPct val="10000"/>
                                  </p:iterate>
                                  <p:childTnLst>
                                    <p:set>
                                      <p:cBhvr>
                                        <p:cTn id="106" dur="1" fill="hold">
                                          <p:stCondLst>
                                            <p:cond delay="0"/>
                                          </p:stCondLst>
                                        </p:cTn>
                                        <p:tgtEl>
                                          <p:spTgt spid="15"/>
                                        </p:tgtEl>
                                        <p:attrNameLst>
                                          <p:attrName>style.visibility</p:attrName>
                                        </p:attrNameLst>
                                      </p:cBhvr>
                                      <p:to>
                                        <p:strVal val="visible"/>
                                      </p:to>
                                    </p:set>
                                    <p:animEffect transition="in" filter="fade">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wipe(down)">
                                      <p:cBhvr>
                                        <p:cTn id="1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P spid="17" grpId="0"/>
      <p:bldP spid="17" grpId="1"/>
      <p:bldP spid="18" grpId="0"/>
      <p:bldP spid="18" grpId="1"/>
      <p:bldP spid="19" grpId="0"/>
      <p:bldP spid="19" grpId="1"/>
      <p:bldP spid="26" grpId="0"/>
      <p:bldP spid="26" grpId="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3258927"/>
            <a:ext cx="5257800" cy="1200329"/>
          </a:xfrm>
          <a:prstGeom prst="rect">
            <a:avLst/>
          </a:prstGeom>
          <a:noFill/>
        </p:spPr>
        <p:txBody>
          <a:bodyPr wrap="square" rtlCol="0">
            <a:spAutoFit/>
          </a:bodyPr>
          <a:lstStyle/>
          <a:p>
            <a:r>
              <a:rPr lang="en-US" sz="3600" b="1" dirty="0"/>
              <a:t>G</a:t>
            </a:r>
            <a:r>
              <a:rPr lang="en-US" sz="3600" b="1" dirty="0" smtClean="0"/>
              <a:t>uess what does this bird eat?</a:t>
            </a:r>
            <a:endParaRPr lang="en-US" sz="36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57" y="86937"/>
            <a:ext cx="5412943" cy="303726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7328"/>
          <a:stretch/>
        </p:blipFill>
        <p:spPr>
          <a:xfrm>
            <a:off x="5704688" y="76200"/>
            <a:ext cx="3316480" cy="4114800"/>
          </a:xfrm>
          <a:prstGeom prst="rect">
            <a:avLst/>
          </a:prstGeom>
        </p:spPr>
      </p:pic>
      <p:sp>
        <p:nvSpPr>
          <p:cNvPr id="6" name="TextBox 5"/>
          <p:cNvSpPr txBox="1"/>
          <p:nvPr/>
        </p:nvSpPr>
        <p:spPr>
          <a:xfrm>
            <a:off x="228600" y="4687669"/>
            <a:ext cx="6400800" cy="646331"/>
          </a:xfrm>
          <a:prstGeom prst="rect">
            <a:avLst/>
          </a:prstGeom>
          <a:noFill/>
        </p:spPr>
        <p:txBody>
          <a:bodyPr wrap="square" rtlCol="0">
            <a:spAutoFit/>
          </a:bodyPr>
          <a:lstStyle/>
          <a:p>
            <a:r>
              <a:rPr lang="en-US" sz="3600" b="1" dirty="0" smtClean="0">
                <a:solidFill>
                  <a:srgbClr val="0060A8"/>
                </a:solidFill>
              </a:rPr>
              <a:t>All kinds of insects and worms</a:t>
            </a:r>
            <a:endParaRPr lang="en-US" sz="3600" b="1" dirty="0">
              <a:solidFill>
                <a:srgbClr val="0060A8"/>
              </a:solidFill>
            </a:endParaRPr>
          </a:p>
        </p:txBody>
      </p:sp>
    </p:spTree>
    <p:extLst>
      <p:ext uri="{BB962C8B-B14F-4D97-AF65-F5344CB8AC3E}">
        <p14:creationId xmlns:p14="http://schemas.microsoft.com/office/powerpoint/2010/main" val="296033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533400"/>
            <a:ext cx="3212530" cy="321253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533400"/>
            <a:ext cx="4315497" cy="3212530"/>
          </a:xfrm>
          <a:prstGeom prst="rect">
            <a:avLst/>
          </a:prstGeom>
        </p:spPr>
      </p:pic>
      <p:sp>
        <p:nvSpPr>
          <p:cNvPr id="2" name="TextBox 1"/>
          <p:cNvSpPr txBox="1"/>
          <p:nvPr/>
        </p:nvSpPr>
        <p:spPr>
          <a:xfrm>
            <a:off x="495300" y="4724400"/>
            <a:ext cx="8153400" cy="646331"/>
          </a:xfrm>
          <a:prstGeom prst="rect">
            <a:avLst/>
          </a:prstGeom>
          <a:noFill/>
        </p:spPr>
        <p:txBody>
          <a:bodyPr wrap="square" rtlCol="0">
            <a:spAutoFit/>
          </a:bodyPr>
          <a:lstStyle/>
          <a:p>
            <a:r>
              <a:rPr lang="en-US" sz="3600" b="1" i="1" dirty="0">
                <a:solidFill>
                  <a:srgbClr val="0070C0"/>
                </a:solidFill>
              </a:rPr>
              <a:t>D</a:t>
            </a:r>
            <a:r>
              <a:rPr lang="en-US" sz="3600" b="1" i="1" dirty="0" smtClean="0">
                <a:solidFill>
                  <a:srgbClr val="0070C0"/>
                </a:solidFill>
              </a:rPr>
              <a:t>ry grass and barks of trees.</a:t>
            </a:r>
            <a:endParaRPr lang="en-US" sz="3600" b="1" i="1" dirty="0">
              <a:solidFill>
                <a:srgbClr val="0070C0"/>
              </a:solidFill>
            </a:endParaRPr>
          </a:p>
        </p:txBody>
      </p:sp>
      <p:sp>
        <p:nvSpPr>
          <p:cNvPr id="5" name="TextBox 4"/>
          <p:cNvSpPr txBox="1"/>
          <p:nvPr/>
        </p:nvSpPr>
        <p:spPr>
          <a:xfrm>
            <a:off x="533400" y="4114800"/>
            <a:ext cx="7973097" cy="584775"/>
          </a:xfrm>
          <a:prstGeom prst="rect">
            <a:avLst/>
          </a:prstGeom>
          <a:noFill/>
        </p:spPr>
        <p:txBody>
          <a:bodyPr wrap="square" rtlCol="0">
            <a:spAutoFit/>
          </a:bodyPr>
          <a:lstStyle/>
          <a:p>
            <a:r>
              <a:rPr lang="en-US" sz="3200" b="1" i="1" dirty="0" smtClean="0"/>
              <a:t>Can you guess by which the nest is made of ?</a:t>
            </a:r>
            <a:endParaRPr lang="en-US" sz="3200" b="1" i="1" dirty="0"/>
          </a:p>
        </p:txBody>
      </p:sp>
    </p:spTree>
    <p:extLst>
      <p:ext uri="{BB962C8B-B14F-4D97-AF65-F5344CB8AC3E}">
        <p14:creationId xmlns:p14="http://schemas.microsoft.com/office/powerpoint/2010/main" val="33054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iterate type="lt">
                                    <p:tmPct val="0"/>
                                  </p:iterate>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554182"/>
            <a:ext cx="6858000" cy="4574233"/>
          </a:xfrm>
          <a:prstGeom prst="rect">
            <a:avLst/>
          </a:prstGeom>
        </p:spPr>
      </p:pic>
      <p:sp>
        <p:nvSpPr>
          <p:cNvPr id="4" name="TextBox 3"/>
          <p:cNvSpPr txBox="1"/>
          <p:nvPr/>
        </p:nvSpPr>
        <p:spPr>
          <a:xfrm>
            <a:off x="533400" y="5410200"/>
            <a:ext cx="8458200" cy="584775"/>
          </a:xfrm>
          <a:prstGeom prst="rect">
            <a:avLst/>
          </a:prstGeom>
          <a:noFill/>
        </p:spPr>
        <p:txBody>
          <a:bodyPr wrap="square" rtlCol="0">
            <a:spAutoFit/>
          </a:bodyPr>
          <a:lstStyle/>
          <a:p>
            <a:r>
              <a:rPr lang="en-US" sz="3200" b="1" dirty="0" smtClean="0"/>
              <a:t>Both the male and female birds build their nest.</a:t>
            </a:r>
            <a:endParaRPr lang="en-US" sz="3200" b="1" dirty="0"/>
          </a:p>
        </p:txBody>
      </p:sp>
    </p:spTree>
    <p:extLst>
      <p:ext uri="{BB962C8B-B14F-4D97-AF65-F5344CB8AC3E}">
        <p14:creationId xmlns:p14="http://schemas.microsoft.com/office/powerpoint/2010/main" val="154697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81000"/>
            <a:ext cx="4495800" cy="4495800"/>
          </a:xfrm>
          <a:prstGeom prst="rect">
            <a:avLst/>
          </a:prstGeom>
        </p:spPr>
      </p:pic>
      <p:sp>
        <p:nvSpPr>
          <p:cNvPr id="3" name="TextBox 2"/>
          <p:cNvSpPr txBox="1"/>
          <p:nvPr/>
        </p:nvSpPr>
        <p:spPr>
          <a:xfrm>
            <a:off x="609600" y="5094982"/>
            <a:ext cx="8153400" cy="1200329"/>
          </a:xfrm>
          <a:prstGeom prst="rect">
            <a:avLst/>
          </a:prstGeom>
          <a:noFill/>
        </p:spPr>
        <p:txBody>
          <a:bodyPr wrap="square" rtlCol="0">
            <a:spAutoFit/>
          </a:bodyPr>
          <a:lstStyle/>
          <a:p>
            <a:r>
              <a:rPr lang="en-US" sz="3600" b="1" dirty="0" smtClean="0"/>
              <a:t>The black headed Oriole lays two or three eggs at a time.</a:t>
            </a:r>
            <a:endParaRPr lang="en-US" sz="3600" b="1" dirty="0"/>
          </a:p>
        </p:txBody>
      </p:sp>
    </p:spTree>
    <p:extLst>
      <p:ext uri="{BB962C8B-B14F-4D97-AF65-F5344CB8AC3E}">
        <p14:creationId xmlns:p14="http://schemas.microsoft.com/office/powerpoint/2010/main" val="305748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425714"/>
            <a:ext cx="2155911" cy="769441"/>
          </a:xfrm>
          <a:prstGeom prst="rect">
            <a:avLst/>
          </a:prstGeom>
          <a:noFill/>
        </p:spPr>
        <p:txBody>
          <a:bodyPr wrap="none" rtlCol="0">
            <a:spAutoFit/>
          </a:bodyPr>
          <a:lstStyle/>
          <a:p>
            <a:r>
              <a:rPr lang="en-US" sz="4400" b="1" dirty="0" smtClean="0"/>
              <a:t>Plentiful</a:t>
            </a:r>
            <a:endParaRPr lang="en-US" sz="4400" b="1" dirty="0"/>
          </a:p>
        </p:txBody>
      </p:sp>
      <p:sp>
        <p:nvSpPr>
          <p:cNvPr id="4" name="TextBox 3"/>
          <p:cNvSpPr txBox="1"/>
          <p:nvPr/>
        </p:nvSpPr>
        <p:spPr>
          <a:xfrm>
            <a:off x="457200" y="2082225"/>
            <a:ext cx="2032351" cy="584775"/>
          </a:xfrm>
          <a:prstGeom prst="rect">
            <a:avLst/>
          </a:prstGeom>
          <a:noFill/>
        </p:spPr>
        <p:txBody>
          <a:bodyPr wrap="none" rtlCol="0">
            <a:spAutoFit/>
          </a:bodyPr>
          <a:lstStyle/>
          <a:p>
            <a:r>
              <a:rPr lang="en-US" sz="3200" b="1" dirty="0" smtClean="0">
                <a:solidFill>
                  <a:srgbClr val="0070C0"/>
                </a:solidFill>
              </a:rPr>
              <a:t>(Adjective)</a:t>
            </a:r>
            <a:endParaRPr lang="en-US" sz="3200" b="1" dirty="0">
              <a:solidFill>
                <a:srgbClr val="0070C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371600"/>
            <a:ext cx="5331341" cy="3998506"/>
          </a:xfrm>
          <a:prstGeom prst="rect">
            <a:avLst/>
          </a:prstGeom>
        </p:spPr>
      </p:pic>
      <p:sp>
        <p:nvSpPr>
          <p:cNvPr id="7" name="TextBox 6"/>
          <p:cNvSpPr txBox="1"/>
          <p:nvPr/>
        </p:nvSpPr>
        <p:spPr>
          <a:xfrm>
            <a:off x="1219200" y="5616714"/>
            <a:ext cx="7761997" cy="707886"/>
          </a:xfrm>
          <a:prstGeom prst="rect">
            <a:avLst/>
          </a:prstGeom>
          <a:noFill/>
        </p:spPr>
        <p:txBody>
          <a:bodyPr wrap="none" rtlCol="0">
            <a:spAutoFit/>
          </a:bodyPr>
          <a:lstStyle/>
          <a:p>
            <a:r>
              <a:rPr lang="en-US" sz="4000" b="1" dirty="0" smtClean="0"/>
              <a:t>Here we can see a plentiful flowers.</a:t>
            </a:r>
            <a:endParaRPr lang="en-US" sz="4000" b="1" dirty="0"/>
          </a:p>
        </p:txBody>
      </p:sp>
      <p:sp>
        <p:nvSpPr>
          <p:cNvPr id="8" name="TextBox 7"/>
          <p:cNvSpPr txBox="1"/>
          <p:nvPr/>
        </p:nvSpPr>
        <p:spPr>
          <a:xfrm>
            <a:off x="5410200" y="5616714"/>
            <a:ext cx="1744388" cy="707886"/>
          </a:xfrm>
          <a:prstGeom prst="rect">
            <a:avLst/>
          </a:prstGeom>
          <a:noFill/>
        </p:spPr>
        <p:txBody>
          <a:bodyPr wrap="none" rtlCol="0">
            <a:spAutoFit/>
          </a:bodyPr>
          <a:lstStyle/>
          <a:p>
            <a:r>
              <a:rPr lang="en-US" sz="4000" b="1" dirty="0" smtClean="0"/>
              <a:t>A lot of</a:t>
            </a:r>
            <a:endParaRPr lang="en-US" sz="4000" b="1" dirty="0"/>
          </a:p>
        </p:txBody>
      </p:sp>
      <p:sp>
        <p:nvSpPr>
          <p:cNvPr id="9" name="TextBox 8"/>
          <p:cNvSpPr txBox="1"/>
          <p:nvPr/>
        </p:nvSpPr>
        <p:spPr>
          <a:xfrm>
            <a:off x="3403951" y="76200"/>
            <a:ext cx="2920649" cy="646331"/>
          </a:xfrm>
          <a:prstGeom prst="rect">
            <a:avLst/>
          </a:prstGeom>
          <a:noFill/>
        </p:spPr>
        <p:txBody>
          <a:bodyPr wrap="square" rtlCol="0">
            <a:spAutoFit/>
          </a:bodyPr>
          <a:lstStyle/>
          <a:p>
            <a:r>
              <a:rPr lang="en-US" sz="3600" dirty="0" smtClean="0">
                <a:solidFill>
                  <a:srgbClr val="00B050"/>
                </a:solidFill>
              </a:rPr>
              <a:t>Word meaning</a:t>
            </a:r>
            <a:endParaRPr lang="en-US" sz="3600" dirty="0">
              <a:solidFill>
                <a:srgbClr val="00B050"/>
              </a:solidFill>
            </a:endParaRPr>
          </a:p>
        </p:txBody>
      </p:sp>
    </p:spTree>
    <p:extLst>
      <p:ext uri="{BB962C8B-B14F-4D97-AF65-F5344CB8AC3E}">
        <p14:creationId xmlns:p14="http://schemas.microsoft.com/office/powerpoint/2010/main" val="185534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7" grpId="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6737" y="2920012"/>
            <a:ext cx="2336800" cy="1752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126" y="1143000"/>
            <a:ext cx="2253673" cy="169025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5614" t="13382" r="8995" b="18740"/>
          <a:stretch/>
        </p:blipFill>
        <p:spPr>
          <a:xfrm>
            <a:off x="43873" y="1173956"/>
            <a:ext cx="2198253" cy="171142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5268" t="5456" r="8197" b="5252"/>
          <a:stretch/>
        </p:blipFill>
        <p:spPr>
          <a:xfrm>
            <a:off x="4523508" y="2979841"/>
            <a:ext cx="1981200" cy="1758414"/>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0145" t="11793" r="8691" b="9467"/>
          <a:stretch/>
        </p:blipFill>
        <p:spPr>
          <a:xfrm>
            <a:off x="4495799" y="1099596"/>
            <a:ext cx="2337042" cy="170042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1118971"/>
            <a:ext cx="2125537" cy="170042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73" y="2978745"/>
            <a:ext cx="2142376" cy="175951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4107" y="2991343"/>
            <a:ext cx="2241692" cy="1681269"/>
          </a:xfrm>
          <a:prstGeom prst="rect">
            <a:avLst/>
          </a:prstGeom>
        </p:spPr>
      </p:pic>
      <p:sp>
        <p:nvSpPr>
          <p:cNvPr id="13" name="TextBox 12"/>
          <p:cNvSpPr txBox="1"/>
          <p:nvPr/>
        </p:nvSpPr>
        <p:spPr>
          <a:xfrm>
            <a:off x="381000" y="228600"/>
            <a:ext cx="1592680" cy="769441"/>
          </a:xfrm>
          <a:prstGeom prst="rect">
            <a:avLst/>
          </a:prstGeom>
          <a:noFill/>
        </p:spPr>
        <p:txBody>
          <a:bodyPr wrap="none" rtlCol="0">
            <a:spAutoFit/>
          </a:bodyPr>
          <a:lstStyle/>
          <a:p>
            <a:r>
              <a:rPr lang="en-US" sz="4400" b="1" dirty="0" smtClean="0"/>
              <a:t>Fauna</a:t>
            </a:r>
            <a:endParaRPr lang="en-US" sz="4400" b="1" dirty="0"/>
          </a:p>
        </p:txBody>
      </p:sp>
      <p:sp>
        <p:nvSpPr>
          <p:cNvPr id="14" name="TextBox 13"/>
          <p:cNvSpPr txBox="1"/>
          <p:nvPr/>
        </p:nvSpPr>
        <p:spPr>
          <a:xfrm>
            <a:off x="334756" y="4930914"/>
            <a:ext cx="8504444" cy="646331"/>
          </a:xfrm>
          <a:prstGeom prst="rect">
            <a:avLst/>
          </a:prstGeom>
          <a:noFill/>
        </p:spPr>
        <p:txBody>
          <a:bodyPr wrap="none" rtlCol="0">
            <a:spAutoFit/>
          </a:bodyPr>
          <a:lstStyle/>
          <a:p>
            <a:r>
              <a:rPr lang="en-US" sz="3600" b="1" dirty="0" smtClean="0"/>
              <a:t>These animals are the fauna of Bangladesh.</a:t>
            </a:r>
            <a:endParaRPr lang="en-US" sz="3600" b="1" dirty="0"/>
          </a:p>
        </p:txBody>
      </p:sp>
      <p:sp>
        <p:nvSpPr>
          <p:cNvPr id="15" name="TextBox 14"/>
          <p:cNvSpPr txBox="1"/>
          <p:nvPr/>
        </p:nvSpPr>
        <p:spPr>
          <a:xfrm>
            <a:off x="1114449" y="5525869"/>
            <a:ext cx="6734151" cy="646331"/>
          </a:xfrm>
          <a:prstGeom prst="rect">
            <a:avLst/>
          </a:prstGeom>
          <a:noFill/>
        </p:spPr>
        <p:txBody>
          <a:bodyPr wrap="none" rtlCol="0">
            <a:spAutoFit/>
          </a:bodyPr>
          <a:lstStyle/>
          <a:p>
            <a:r>
              <a:rPr lang="en-US" sz="3600" b="1" dirty="0" smtClean="0">
                <a:solidFill>
                  <a:srgbClr val="0060A8"/>
                </a:solidFill>
              </a:rPr>
              <a:t>The animals of a particular region.</a:t>
            </a:r>
            <a:endParaRPr lang="en-US" sz="3600" b="1" dirty="0">
              <a:solidFill>
                <a:srgbClr val="0060A8"/>
              </a:solidFill>
            </a:endParaRPr>
          </a:p>
        </p:txBody>
      </p:sp>
      <p:sp>
        <p:nvSpPr>
          <p:cNvPr id="16" name="TextBox 15"/>
          <p:cNvSpPr txBox="1"/>
          <p:nvPr/>
        </p:nvSpPr>
        <p:spPr>
          <a:xfrm>
            <a:off x="2006249" y="329625"/>
            <a:ext cx="1372492" cy="584775"/>
          </a:xfrm>
          <a:prstGeom prst="rect">
            <a:avLst/>
          </a:prstGeom>
          <a:noFill/>
        </p:spPr>
        <p:txBody>
          <a:bodyPr wrap="none" rtlCol="0">
            <a:spAutoFit/>
          </a:bodyPr>
          <a:lstStyle/>
          <a:p>
            <a:r>
              <a:rPr lang="en-US" sz="3200" b="1" dirty="0" smtClean="0">
                <a:solidFill>
                  <a:srgbClr val="0070C0"/>
                </a:solidFill>
              </a:rPr>
              <a:t>(Noun)</a:t>
            </a:r>
            <a:endParaRPr lang="en-US" sz="3200" b="1" dirty="0">
              <a:solidFill>
                <a:srgbClr val="0070C0"/>
              </a:solidFill>
            </a:endParaRPr>
          </a:p>
        </p:txBody>
      </p:sp>
    </p:spTree>
    <p:extLst>
      <p:ext uri="{BB962C8B-B14F-4D97-AF65-F5344CB8AC3E}">
        <p14:creationId xmlns:p14="http://schemas.microsoft.com/office/powerpoint/2010/main" val="45559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5" grpId="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82714"/>
            <a:ext cx="2258503" cy="769441"/>
          </a:xfrm>
          <a:prstGeom prst="rect">
            <a:avLst/>
          </a:prstGeom>
          <a:noFill/>
        </p:spPr>
        <p:txBody>
          <a:bodyPr wrap="none" rtlCol="0">
            <a:spAutoFit/>
          </a:bodyPr>
          <a:lstStyle/>
          <a:p>
            <a:r>
              <a:rPr lang="en-US" sz="4400" b="1" dirty="0" smtClean="0"/>
              <a:t>Sprightly</a:t>
            </a:r>
            <a:endParaRPr lang="en-US" sz="4400" b="1" dirty="0"/>
          </a:p>
        </p:txBody>
      </p:sp>
      <p:sp>
        <p:nvSpPr>
          <p:cNvPr id="6" name="TextBox 5"/>
          <p:cNvSpPr txBox="1"/>
          <p:nvPr/>
        </p:nvSpPr>
        <p:spPr>
          <a:xfrm>
            <a:off x="1393631" y="4495800"/>
            <a:ext cx="5692969" cy="707886"/>
          </a:xfrm>
          <a:prstGeom prst="rect">
            <a:avLst/>
          </a:prstGeom>
          <a:noFill/>
        </p:spPr>
        <p:txBody>
          <a:bodyPr wrap="none" rtlCol="0">
            <a:spAutoFit/>
          </a:bodyPr>
          <a:lstStyle/>
          <a:p>
            <a:r>
              <a:rPr lang="en-US" sz="4000" b="1" dirty="0" smtClean="0"/>
              <a:t>The baby is very sprightly.</a:t>
            </a:r>
            <a:endParaRPr lang="en-US" sz="4000" b="1" dirty="0"/>
          </a:p>
        </p:txBody>
      </p:sp>
      <p:sp>
        <p:nvSpPr>
          <p:cNvPr id="7" name="TextBox 6"/>
          <p:cNvSpPr txBox="1"/>
          <p:nvPr/>
        </p:nvSpPr>
        <p:spPr>
          <a:xfrm>
            <a:off x="3263343" y="5311914"/>
            <a:ext cx="1994457" cy="707886"/>
          </a:xfrm>
          <a:prstGeom prst="rect">
            <a:avLst/>
          </a:prstGeom>
          <a:noFill/>
        </p:spPr>
        <p:txBody>
          <a:bodyPr wrap="none" rtlCol="0">
            <a:spAutoFit/>
          </a:bodyPr>
          <a:lstStyle/>
          <a:p>
            <a:r>
              <a:rPr lang="en-US" sz="4000" b="1" dirty="0" smtClean="0">
                <a:solidFill>
                  <a:srgbClr val="0060A8"/>
                </a:solidFill>
              </a:rPr>
              <a:t>Cheerful</a:t>
            </a:r>
            <a:endParaRPr lang="en-US" sz="4000" b="1" dirty="0">
              <a:solidFill>
                <a:srgbClr val="0060A8"/>
              </a:solidFill>
            </a:endParaRPr>
          </a:p>
        </p:txBody>
      </p:sp>
      <p:sp>
        <p:nvSpPr>
          <p:cNvPr id="8" name="TextBox 7"/>
          <p:cNvSpPr txBox="1"/>
          <p:nvPr/>
        </p:nvSpPr>
        <p:spPr>
          <a:xfrm>
            <a:off x="457200" y="939225"/>
            <a:ext cx="2032351" cy="584775"/>
          </a:xfrm>
          <a:prstGeom prst="rect">
            <a:avLst/>
          </a:prstGeom>
          <a:noFill/>
        </p:spPr>
        <p:txBody>
          <a:bodyPr wrap="none" rtlCol="0">
            <a:spAutoFit/>
          </a:bodyPr>
          <a:lstStyle/>
          <a:p>
            <a:r>
              <a:rPr lang="en-US" sz="3200" b="1" dirty="0" smtClean="0">
                <a:solidFill>
                  <a:srgbClr val="0070C0"/>
                </a:solidFill>
              </a:rPr>
              <a:t>(Adjective)</a:t>
            </a:r>
            <a:endParaRPr lang="en-US"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304800"/>
            <a:ext cx="3838575" cy="3838575"/>
          </a:xfrm>
          <a:prstGeom prst="rect">
            <a:avLst/>
          </a:prstGeom>
        </p:spPr>
      </p:pic>
    </p:spTree>
    <p:extLst>
      <p:ext uri="{BB962C8B-B14F-4D97-AF65-F5344CB8AC3E}">
        <p14:creationId xmlns:p14="http://schemas.microsoft.com/office/powerpoint/2010/main" val="399660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7" grpId="0"/>
      <p:bldP spid="7" grpId="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1527" y="663714"/>
            <a:ext cx="6470073" cy="4043796"/>
          </a:xfrm>
          <a:prstGeom prst="rect">
            <a:avLst/>
          </a:prstGeom>
        </p:spPr>
      </p:pic>
      <p:sp>
        <p:nvSpPr>
          <p:cNvPr id="3" name="TextBox 2"/>
          <p:cNvSpPr txBox="1"/>
          <p:nvPr/>
        </p:nvSpPr>
        <p:spPr>
          <a:xfrm>
            <a:off x="152400" y="282714"/>
            <a:ext cx="2181559" cy="769441"/>
          </a:xfrm>
          <a:prstGeom prst="rect">
            <a:avLst/>
          </a:prstGeom>
          <a:noFill/>
        </p:spPr>
        <p:txBody>
          <a:bodyPr wrap="none" rtlCol="0">
            <a:spAutoFit/>
          </a:bodyPr>
          <a:lstStyle/>
          <a:p>
            <a:r>
              <a:rPr lang="en-US" sz="4400" b="1" dirty="0" smtClean="0"/>
              <a:t>Pleasant</a:t>
            </a:r>
            <a:endParaRPr lang="en-US" sz="4400" b="1" dirty="0"/>
          </a:p>
        </p:txBody>
      </p:sp>
      <p:sp>
        <p:nvSpPr>
          <p:cNvPr id="4" name="TextBox 3"/>
          <p:cNvSpPr txBox="1"/>
          <p:nvPr/>
        </p:nvSpPr>
        <p:spPr>
          <a:xfrm>
            <a:off x="1686639" y="4985028"/>
            <a:ext cx="7076361" cy="707886"/>
          </a:xfrm>
          <a:prstGeom prst="rect">
            <a:avLst/>
          </a:prstGeom>
          <a:noFill/>
        </p:spPr>
        <p:txBody>
          <a:bodyPr wrap="none" rtlCol="0">
            <a:spAutoFit/>
          </a:bodyPr>
          <a:lstStyle/>
          <a:p>
            <a:r>
              <a:rPr lang="en-US" sz="4000" b="1" dirty="0" smtClean="0"/>
              <a:t>The scenery looks very pleasant.</a:t>
            </a:r>
            <a:endParaRPr lang="en-US" sz="4000" b="1" dirty="0"/>
          </a:p>
        </p:txBody>
      </p:sp>
      <p:sp>
        <p:nvSpPr>
          <p:cNvPr id="5" name="TextBox 4"/>
          <p:cNvSpPr txBox="1"/>
          <p:nvPr/>
        </p:nvSpPr>
        <p:spPr>
          <a:xfrm>
            <a:off x="5410200" y="5007114"/>
            <a:ext cx="2269211" cy="707886"/>
          </a:xfrm>
          <a:prstGeom prst="rect">
            <a:avLst/>
          </a:prstGeom>
          <a:noFill/>
        </p:spPr>
        <p:txBody>
          <a:bodyPr wrap="none" rtlCol="0">
            <a:spAutoFit/>
          </a:bodyPr>
          <a:lstStyle/>
          <a:p>
            <a:r>
              <a:rPr lang="en-US" sz="4000" b="1" dirty="0" smtClean="0"/>
              <a:t>Attractive</a:t>
            </a:r>
            <a:endParaRPr lang="en-US" sz="4000" b="1" dirty="0"/>
          </a:p>
        </p:txBody>
      </p:sp>
      <p:sp>
        <p:nvSpPr>
          <p:cNvPr id="6" name="TextBox 5"/>
          <p:cNvSpPr txBox="1"/>
          <p:nvPr/>
        </p:nvSpPr>
        <p:spPr>
          <a:xfrm>
            <a:off x="457200" y="939225"/>
            <a:ext cx="2032351" cy="584775"/>
          </a:xfrm>
          <a:prstGeom prst="rect">
            <a:avLst/>
          </a:prstGeom>
          <a:noFill/>
        </p:spPr>
        <p:txBody>
          <a:bodyPr wrap="none" rtlCol="0">
            <a:spAutoFit/>
          </a:bodyPr>
          <a:lstStyle/>
          <a:p>
            <a:r>
              <a:rPr lang="en-US" sz="3200" b="1" dirty="0" smtClean="0">
                <a:solidFill>
                  <a:srgbClr val="0070C0"/>
                </a:solidFill>
              </a:rPr>
              <a:t>(Adjective)</a:t>
            </a:r>
            <a:endParaRPr lang="en-US" sz="3200" b="1" dirty="0">
              <a:solidFill>
                <a:srgbClr val="0070C0"/>
              </a:solidFill>
            </a:endParaRPr>
          </a:p>
        </p:txBody>
      </p:sp>
    </p:spTree>
    <p:extLst>
      <p:ext uri="{BB962C8B-B14F-4D97-AF65-F5344CB8AC3E}">
        <p14:creationId xmlns:p14="http://schemas.microsoft.com/office/powerpoint/2010/main" val="33722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295400" y="1524000"/>
            <a:ext cx="6629400" cy="2895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rgbClr val="002060"/>
                </a:solidFill>
              </a:rPr>
              <a:t>Note for the honourable teachers:</a:t>
            </a:r>
          </a:p>
          <a:p>
            <a:endParaRPr lang="en-US" sz="4000" dirty="0">
              <a:solidFill>
                <a:schemeClr val="tx1"/>
              </a:solidFill>
            </a:endParaRPr>
          </a:p>
          <a:p>
            <a:r>
              <a:rPr lang="en-US" sz="2800" dirty="0" smtClean="0">
                <a:solidFill>
                  <a:schemeClr val="tx1"/>
                </a:solidFill>
              </a:rPr>
              <a:t>This content may be too long as lesson’s activities are many. If it is too long, it can be taken in two periods. </a:t>
            </a:r>
          </a:p>
          <a:p>
            <a:endParaRPr lang="en-US" sz="4000" dirty="0">
              <a:solidFill>
                <a:schemeClr val="tx1"/>
              </a:solidFill>
            </a:endParaRPr>
          </a:p>
        </p:txBody>
      </p:sp>
      <p:sp>
        <p:nvSpPr>
          <p:cNvPr id="3" name="Rectangle 2"/>
          <p:cNvSpPr/>
          <p:nvPr/>
        </p:nvSpPr>
        <p:spPr>
          <a:xfrm>
            <a:off x="457200" y="1219200"/>
            <a:ext cx="8077199" cy="3352800"/>
          </a:xfrm>
          <a:prstGeom prst="rect">
            <a:avLst/>
          </a:prstGeom>
          <a:solidFill>
            <a:schemeClr val="tx2">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Note for the honourable teachers:</a:t>
            </a:r>
          </a:p>
          <a:p>
            <a:pPr algn="ctr"/>
            <a:r>
              <a:rPr lang="en-US" sz="3200" b="1" dirty="0">
                <a:solidFill>
                  <a:srgbClr val="00B050"/>
                </a:solidFill>
              </a:rPr>
              <a:t>The subject teachers are requested to read the notes given below the slides.</a:t>
            </a:r>
          </a:p>
          <a:p>
            <a:pPr algn="ctr"/>
            <a:r>
              <a:rPr lang="en-US" sz="3200" b="1" dirty="0">
                <a:solidFill>
                  <a:schemeClr val="tx1"/>
                </a:solidFill>
              </a:rPr>
              <a:t>Notes are given bellow the slide no. </a:t>
            </a:r>
            <a:r>
              <a:rPr lang="en-US" sz="3200" b="1" dirty="0" smtClean="0">
                <a:solidFill>
                  <a:schemeClr val="tx1"/>
                </a:solidFill>
              </a:rPr>
              <a:t>4, 10 ,16 and 20 </a:t>
            </a:r>
            <a:r>
              <a:rPr lang="en-US" sz="3200" b="1" dirty="0">
                <a:solidFill>
                  <a:schemeClr val="tx1"/>
                </a:solidFill>
              </a:rPr>
              <a:t>.</a:t>
            </a:r>
          </a:p>
        </p:txBody>
      </p:sp>
    </p:spTree>
    <p:extLst>
      <p:ext uri="{BB962C8B-B14F-4D97-AF65-F5344CB8AC3E}">
        <p14:creationId xmlns:p14="http://schemas.microsoft.com/office/powerpoint/2010/main" val="3776176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534400" cy="954107"/>
          </a:xfrm>
          <a:prstGeom prst="rect">
            <a:avLst/>
          </a:prstGeom>
          <a:noFill/>
        </p:spPr>
        <p:txBody>
          <a:bodyPr wrap="square" rtlCol="0">
            <a:spAutoFit/>
          </a:bodyPr>
          <a:lstStyle/>
          <a:p>
            <a:r>
              <a:rPr lang="en-US" sz="2800" b="1" dirty="0" smtClean="0">
                <a:solidFill>
                  <a:srgbClr val="29792B"/>
                </a:solidFill>
              </a:rPr>
              <a:t>Read the passage about ‘Benebau’ from the text book and write the answer of the following questions.</a:t>
            </a:r>
            <a:endParaRPr lang="en-US" sz="2800" b="1" dirty="0">
              <a:solidFill>
                <a:srgbClr val="29792B"/>
              </a:solidFill>
            </a:endParaRPr>
          </a:p>
        </p:txBody>
      </p:sp>
      <p:sp>
        <p:nvSpPr>
          <p:cNvPr id="5" name="TextBox 4"/>
          <p:cNvSpPr txBox="1"/>
          <p:nvPr/>
        </p:nvSpPr>
        <p:spPr>
          <a:xfrm>
            <a:off x="381000" y="1828800"/>
            <a:ext cx="6324600" cy="584775"/>
          </a:xfrm>
          <a:prstGeom prst="rect">
            <a:avLst/>
          </a:prstGeom>
          <a:noFill/>
        </p:spPr>
        <p:txBody>
          <a:bodyPr wrap="square" rtlCol="0">
            <a:spAutoFit/>
          </a:bodyPr>
          <a:lstStyle/>
          <a:p>
            <a:r>
              <a:rPr lang="en-US" sz="3200" b="1" dirty="0" smtClean="0"/>
              <a:t>1. What are we proud of?</a:t>
            </a:r>
            <a:endParaRPr lang="en-US" sz="3200" b="1" dirty="0"/>
          </a:p>
        </p:txBody>
      </p:sp>
      <p:sp>
        <p:nvSpPr>
          <p:cNvPr id="6" name="TextBox 5"/>
          <p:cNvSpPr txBox="1"/>
          <p:nvPr/>
        </p:nvSpPr>
        <p:spPr>
          <a:xfrm>
            <a:off x="381000" y="3377625"/>
            <a:ext cx="8693729" cy="584775"/>
          </a:xfrm>
          <a:prstGeom prst="rect">
            <a:avLst/>
          </a:prstGeom>
          <a:noFill/>
        </p:spPr>
        <p:txBody>
          <a:bodyPr wrap="square" rtlCol="0">
            <a:spAutoFit/>
          </a:bodyPr>
          <a:lstStyle/>
          <a:p>
            <a:r>
              <a:rPr lang="en-US" sz="3200" b="1" dirty="0" smtClean="0"/>
              <a:t>2. In which countries is Blackheaded Oriole seen?</a:t>
            </a:r>
            <a:endParaRPr lang="en-US" sz="3200" b="1" dirty="0"/>
          </a:p>
        </p:txBody>
      </p:sp>
      <p:sp>
        <p:nvSpPr>
          <p:cNvPr id="8" name="TextBox 7"/>
          <p:cNvSpPr txBox="1"/>
          <p:nvPr/>
        </p:nvSpPr>
        <p:spPr>
          <a:xfrm>
            <a:off x="443346" y="5029200"/>
            <a:ext cx="6324600" cy="584775"/>
          </a:xfrm>
          <a:prstGeom prst="rect">
            <a:avLst/>
          </a:prstGeom>
          <a:noFill/>
        </p:spPr>
        <p:txBody>
          <a:bodyPr wrap="square" rtlCol="0">
            <a:spAutoFit/>
          </a:bodyPr>
          <a:lstStyle/>
          <a:p>
            <a:r>
              <a:rPr lang="en-US" sz="3200" b="1" dirty="0"/>
              <a:t>3</a:t>
            </a:r>
            <a:r>
              <a:rPr lang="en-US" sz="3200" b="1" dirty="0" smtClean="0"/>
              <a:t>. How is its call?</a:t>
            </a:r>
            <a:endParaRPr lang="en-US" sz="3200" b="1" dirty="0"/>
          </a:p>
        </p:txBody>
      </p:sp>
      <p:sp>
        <p:nvSpPr>
          <p:cNvPr id="10" name="TextBox 9"/>
          <p:cNvSpPr txBox="1"/>
          <p:nvPr/>
        </p:nvSpPr>
        <p:spPr>
          <a:xfrm>
            <a:off x="484909" y="2398693"/>
            <a:ext cx="7938655" cy="954107"/>
          </a:xfrm>
          <a:prstGeom prst="rect">
            <a:avLst/>
          </a:prstGeom>
          <a:noFill/>
        </p:spPr>
        <p:txBody>
          <a:bodyPr wrap="square" rtlCol="0">
            <a:spAutoFit/>
          </a:bodyPr>
          <a:lstStyle/>
          <a:p>
            <a:r>
              <a:rPr lang="en-US" sz="2800" b="1" dirty="0" smtClean="0">
                <a:solidFill>
                  <a:srgbClr val="0060A8"/>
                </a:solidFill>
              </a:rPr>
              <a:t>Ans: We are proud of our soil, forest, fruits and birds.</a:t>
            </a:r>
            <a:endParaRPr lang="en-US" sz="2800" b="1" dirty="0">
              <a:solidFill>
                <a:srgbClr val="0060A8"/>
              </a:solidFill>
            </a:endParaRPr>
          </a:p>
        </p:txBody>
      </p:sp>
      <p:sp>
        <p:nvSpPr>
          <p:cNvPr id="11" name="TextBox 10"/>
          <p:cNvSpPr txBox="1"/>
          <p:nvPr/>
        </p:nvSpPr>
        <p:spPr>
          <a:xfrm>
            <a:off x="457200" y="5572780"/>
            <a:ext cx="7938655" cy="523220"/>
          </a:xfrm>
          <a:prstGeom prst="rect">
            <a:avLst/>
          </a:prstGeom>
          <a:noFill/>
        </p:spPr>
        <p:txBody>
          <a:bodyPr wrap="square" rtlCol="0">
            <a:spAutoFit/>
          </a:bodyPr>
          <a:lstStyle/>
          <a:p>
            <a:r>
              <a:rPr lang="en-US" sz="2800" b="1" dirty="0" smtClean="0">
                <a:solidFill>
                  <a:srgbClr val="0060A8"/>
                </a:solidFill>
              </a:rPr>
              <a:t>Ans: Its call is sweet and pleasant.</a:t>
            </a:r>
            <a:endParaRPr lang="en-US" sz="2800" b="1" dirty="0">
              <a:solidFill>
                <a:srgbClr val="0060A8"/>
              </a:solidFill>
            </a:endParaRPr>
          </a:p>
        </p:txBody>
      </p:sp>
      <p:sp>
        <p:nvSpPr>
          <p:cNvPr id="13" name="TextBox 12"/>
          <p:cNvSpPr txBox="1"/>
          <p:nvPr/>
        </p:nvSpPr>
        <p:spPr>
          <a:xfrm>
            <a:off x="457200" y="3962400"/>
            <a:ext cx="8229600" cy="954107"/>
          </a:xfrm>
          <a:prstGeom prst="rect">
            <a:avLst/>
          </a:prstGeom>
          <a:noFill/>
        </p:spPr>
        <p:txBody>
          <a:bodyPr wrap="square" rtlCol="0">
            <a:spAutoFit/>
          </a:bodyPr>
          <a:lstStyle/>
          <a:p>
            <a:r>
              <a:rPr lang="en-US" sz="2800" b="1" dirty="0" smtClean="0">
                <a:solidFill>
                  <a:srgbClr val="0060A8"/>
                </a:solidFill>
              </a:rPr>
              <a:t>Ans: It is seen in Bangladesh, India, Srilanka, Mayanmar and some countries .</a:t>
            </a:r>
            <a:endParaRPr lang="en-US" sz="2800" b="1" dirty="0">
              <a:solidFill>
                <a:srgbClr val="0060A8"/>
              </a:solidFill>
            </a:endParaRPr>
          </a:p>
        </p:txBody>
      </p:sp>
    </p:spTree>
    <p:extLst>
      <p:ext uri="{BB962C8B-B14F-4D97-AF65-F5344CB8AC3E}">
        <p14:creationId xmlns:p14="http://schemas.microsoft.com/office/powerpoint/2010/main" val="105304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10000"/>
                                  </p:iterate>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lt">
                                    <p:tmPct val="10000"/>
                                  </p:iterate>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736" t="7196" r="29228" b="13809"/>
          <a:stretch/>
        </p:blipFill>
        <p:spPr>
          <a:xfrm>
            <a:off x="4440951" y="4055876"/>
            <a:ext cx="1966207" cy="2497324"/>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869" t="15556" r="66138" b="14545"/>
          <a:stretch/>
        </p:blipFill>
        <p:spPr>
          <a:xfrm>
            <a:off x="7854359" y="1213155"/>
            <a:ext cx="961980" cy="254651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261" t="7191" r="6072" b="12755"/>
          <a:stretch/>
        </p:blipFill>
        <p:spPr>
          <a:xfrm>
            <a:off x="2300616" y="4055876"/>
            <a:ext cx="1760824" cy="2497324"/>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8520" t="4863" r="7261" b="19449"/>
          <a:stretch/>
        </p:blipFill>
        <p:spPr>
          <a:xfrm>
            <a:off x="381569" y="1263401"/>
            <a:ext cx="4059382" cy="2147086"/>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3035" r="42934"/>
          <a:stretch/>
        </p:blipFill>
        <p:spPr>
          <a:xfrm>
            <a:off x="152400" y="4037289"/>
            <a:ext cx="1655579" cy="2508984"/>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10181"/>
          <a:stretch/>
        </p:blipFill>
        <p:spPr>
          <a:xfrm>
            <a:off x="5424054" y="1213155"/>
            <a:ext cx="1340428" cy="2575975"/>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3183" t="2222" r="3939" b="4242"/>
          <a:stretch/>
        </p:blipFill>
        <p:spPr>
          <a:xfrm>
            <a:off x="6764482" y="4051142"/>
            <a:ext cx="2290591" cy="2155576"/>
          </a:xfrm>
          <a:prstGeom prst="rect">
            <a:avLst/>
          </a:prstGeom>
        </p:spPr>
      </p:pic>
      <p:sp>
        <p:nvSpPr>
          <p:cNvPr id="9" name="TextBox 8"/>
          <p:cNvSpPr txBox="1"/>
          <p:nvPr/>
        </p:nvSpPr>
        <p:spPr>
          <a:xfrm>
            <a:off x="762000" y="228600"/>
            <a:ext cx="7772400" cy="646331"/>
          </a:xfrm>
          <a:prstGeom prst="rect">
            <a:avLst/>
          </a:prstGeom>
          <a:noFill/>
        </p:spPr>
        <p:txBody>
          <a:bodyPr wrap="square" rtlCol="0">
            <a:spAutoFit/>
          </a:bodyPr>
          <a:lstStyle/>
          <a:p>
            <a:pPr algn="ctr"/>
            <a:r>
              <a:rPr lang="en-US" sz="3600" b="1" dirty="0" smtClean="0">
                <a:solidFill>
                  <a:srgbClr val="0070C0"/>
                </a:solidFill>
              </a:rPr>
              <a:t>Can you tell the name of the bird?</a:t>
            </a:r>
            <a:endParaRPr lang="en-US" sz="3600" b="1" dirty="0">
              <a:solidFill>
                <a:srgbClr val="0070C0"/>
              </a:solidFill>
            </a:endParaRPr>
          </a:p>
        </p:txBody>
      </p:sp>
      <p:sp>
        <p:nvSpPr>
          <p:cNvPr id="10" name="Rectangle 9"/>
          <p:cNvSpPr/>
          <p:nvPr/>
        </p:nvSpPr>
        <p:spPr>
          <a:xfrm>
            <a:off x="2602719" y="90100"/>
            <a:ext cx="3804439"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‘Tia’ (Parrot)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06190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500"/>
                            </p:stCondLst>
                            <p:childTnLst>
                              <p:par>
                                <p:cTn id="27" presetID="14" presetClass="entr" presetSubtype="10" fill="hold" grpId="0" nodeType="afterEffect">
                                  <p:stCondLst>
                                    <p:cond delay="150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261" t="7191" r="6072" b="12755"/>
          <a:stretch/>
        </p:blipFill>
        <p:spPr>
          <a:xfrm>
            <a:off x="2895600" y="1295400"/>
            <a:ext cx="2881745" cy="4087092"/>
          </a:xfrm>
          <a:prstGeom prst="rect">
            <a:avLst/>
          </a:prstGeom>
        </p:spPr>
      </p:pic>
      <p:cxnSp>
        <p:nvCxnSpPr>
          <p:cNvPr id="4" name="Straight Arrow Connector 3"/>
          <p:cNvCxnSpPr>
            <a:endCxn id="6" idx="1"/>
          </p:cNvCxnSpPr>
          <p:nvPr/>
        </p:nvCxnSpPr>
        <p:spPr>
          <a:xfrm flipV="1">
            <a:off x="4242951" y="2503175"/>
            <a:ext cx="1859976" cy="674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6" name="TextBox 5"/>
          <p:cNvSpPr txBox="1"/>
          <p:nvPr/>
        </p:nvSpPr>
        <p:spPr>
          <a:xfrm>
            <a:off x="6102927" y="2272342"/>
            <a:ext cx="3048000" cy="461665"/>
          </a:xfrm>
          <a:prstGeom prst="rect">
            <a:avLst/>
          </a:prstGeom>
          <a:noFill/>
        </p:spPr>
        <p:txBody>
          <a:bodyPr wrap="square" rtlCol="0">
            <a:spAutoFit/>
          </a:bodyPr>
          <a:lstStyle/>
          <a:p>
            <a:r>
              <a:rPr lang="en-US" sz="2400" b="1" dirty="0"/>
              <a:t>w</a:t>
            </a:r>
            <a:r>
              <a:rPr lang="en-US" sz="2400" b="1" dirty="0" smtClean="0"/>
              <a:t>hole body green</a:t>
            </a:r>
            <a:endParaRPr lang="en-US" sz="2400" b="1" dirty="0"/>
          </a:p>
        </p:txBody>
      </p:sp>
      <p:cxnSp>
        <p:nvCxnSpPr>
          <p:cNvPr id="9" name="Straight Arrow Connector 8"/>
          <p:cNvCxnSpPr/>
          <p:nvPr/>
        </p:nvCxnSpPr>
        <p:spPr>
          <a:xfrm>
            <a:off x="3096489" y="1529089"/>
            <a:ext cx="2680855" cy="401089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2" name="TextBox 11"/>
          <p:cNvSpPr txBox="1"/>
          <p:nvPr/>
        </p:nvSpPr>
        <p:spPr>
          <a:xfrm>
            <a:off x="5770417" y="5095753"/>
            <a:ext cx="1925783" cy="461665"/>
          </a:xfrm>
          <a:prstGeom prst="rect">
            <a:avLst/>
          </a:prstGeom>
          <a:noFill/>
        </p:spPr>
        <p:txBody>
          <a:bodyPr wrap="square" rtlCol="0">
            <a:spAutoFit/>
          </a:bodyPr>
          <a:lstStyle/>
          <a:p>
            <a:r>
              <a:rPr lang="en-US" sz="2400" b="1" dirty="0" smtClean="0">
                <a:solidFill>
                  <a:srgbClr val="0070C0"/>
                </a:solidFill>
              </a:rPr>
              <a:t>42 cm length</a:t>
            </a:r>
            <a:endParaRPr lang="en-US" sz="2400" b="1" dirty="0">
              <a:solidFill>
                <a:srgbClr val="0070C0"/>
              </a:solidFill>
            </a:endParaRPr>
          </a:p>
        </p:txBody>
      </p:sp>
      <p:cxnSp>
        <p:nvCxnSpPr>
          <p:cNvPr id="14" name="Straight Arrow Connector 13"/>
          <p:cNvCxnSpPr/>
          <p:nvPr/>
        </p:nvCxnSpPr>
        <p:spPr>
          <a:xfrm flipV="1">
            <a:off x="5379027" y="3338946"/>
            <a:ext cx="1392382" cy="11811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6" name="TextBox 15"/>
          <p:cNvSpPr txBox="1"/>
          <p:nvPr/>
        </p:nvSpPr>
        <p:spPr>
          <a:xfrm>
            <a:off x="6771409" y="2888902"/>
            <a:ext cx="2057400" cy="461665"/>
          </a:xfrm>
          <a:prstGeom prst="rect">
            <a:avLst/>
          </a:prstGeom>
          <a:noFill/>
        </p:spPr>
        <p:txBody>
          <a:bodyPr wrap="square" rtlCol="0">
            <a:spAutoFit/>
          </a:bodyPr>
          <a:lstStyle/>
          <a:p>
            <a:r>
              <a:rPr lang="en-US" sz="2400" b="1" dirty="0">
                <a:solidFill>
                  <a:srgbClr val="0070C0"/>
                </a:solidFill>
              </a:rPr>
              <a:t>t</a:t>
            </a:r>
            <a:r>
              <a:rPr lang="en-US" sz="2400" b="1" dirty="0" smtClean="0">
                <a:solidFill>
                  <a:srgbClr val="0070C0"/>
                </a:solidFill>
              </a:rPr>
              <a:t>all, slim tail</a:t>
            </a:r>
            <a:endParaRPr lang="en-US" sz="2400" b="1" dirty="0">
              <a:solidFill>
                <a:srgbClr val="0070C0"/>
              </a:solidFill>
            </a:endParaRPr>
          </a:p>
        </p:txBody>
      </p:sp>
      <p:cxnSp>
        <p:nvCxnSpPr>
          <p:cNvPr id="17" name="Straight Arrow Connector 16"/>
          <p:cNvCxnSpPr/>
          <p:nvPr/>
        </p:nvCxnSpPr>
        <p:spPr>
          <a:xfrm flipH="1">
            <a:off x="2105025" y="1865272"/>
            <a:ext cx="866775" cy="8141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8" name="TextBox 17"/>
          <p:cNvSpPr txBox="1"/>
          <p:nvPr/>
        </p:nvSpPr>
        <p:spPr>
          <a:xfrm>
            <a:off x="109105" y="2397616"/>
            <a:ext cx="2438400" cy="830997"/>
          </a:xfrm>
          <a:prstGeom prst="rect">
            <a:avLst/>
          </a:prstGeom>
          <a:noFill/>
        </p:spPr>
        <p:txBody>
          <a:bodyPr wrap="square" rtlCol="0">
            <a:spAutoFit/>
          </a:bodyPr>
          <a:lstStyle/>
          <a:p>
            <a:r>
              <a:rPr lang="en-US" sz="2400" b="1" dirty="0"/>
              <a:t>s</a:t>
            </a:r>
            <a:r>
              <a:rPr lang="en-US" sz="2400" b="1" dirty="0" smtClean="0"/>
              <a:t>trong, curved red beak</a:t>
            </a:r>
            <a:endParaRPr lang="en-US" sz="2400" b="1" dirty="0"/>
          </a:p>
        </p:txBody>
      </p:sp>
      <p:cxnSp>
        <p:nvCxnSpPr>
          <p:cNvPr id="21" name="Straight Arrow Connector 20"/>
          <p:cNvCxnSpPr/>
          <p:nvPr/>
        </p:nvCxnSpPr>
        <p:spPr>
          <a:xfrm>
            <a:off x="3692236" y="1600200"/>
            <a:ext cx="2563091" cy="4849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2" name="TextBox 21"/>
          <p:cNvSpPr txBox="1"/>
          <p:nvPr/>
        </p:nvSpPr>
        <p:spPr>
          <a:xfrm>
            <a:off x="6172200" y="838200"/>
            <a:ext cx="3048000" cy="1200329"/>
          </a:xfrm>
          <a:prstGeom prst="rect">
            <a:avLst/>
          </a:prstGeom>
          <a:noFill/>
        </p:spPr>
        <p:txBody>
          <a:bodyPr wrap="square" rtlCol="0">
            <a:spAutoFit/>
          </a:bodyPr>
          <a:lstStyle/>
          <a:p>
            <a:r>
              <a:rPr lang="en-US" sz="2400" b="1" dirty="0">
                <a:solidFill>
                  <a:srgbClr val="0070C0"/>
                </a:solidFill>
              </a:rPr>
              <a:t>b</a:t>
            </a:r>
            <a:r>
              <a:rPr lang="en-US" sz="2400" b="1" dirty="0" smtClean="0">
                <a:solidFill>
                  <a:srgbClr val="0070C0"/>
                </a:solidFill>
              </a:rPr>
              <a:t>lack and red coloured rings around its neck</a:t>
            </a:r>
            <a:endParaRPr lang="en-US" sz="2400" b="1" dirty="0">
              <a:solidFill>
                <a:srgbClr val="0070C0"/>
              </a:solidFill>
            </a:endParaRPr>
          </a:p>
        </p:txBody>
      </p:sp>
      <p:cxnSp>
        <p:nvCxnSpPr>
          <p:cNvPr id="26" name="Straight Arrow Connector 25"/>
          <p:cNvCxnSpPr/>
          <p:nvPr/>
        </p:nvCxnSpPr>
        <p:spPr>
          <a:xfrm flipH="1">
            <a:off x="2247900" y="1600200"/>
            <a:ext cx="9525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129887" y="1113590"/>
            <a:ext cx="2438400" cy="830997"/>
          </a:xfrm>
          <a:prstGeom prst="rect">
            <a:avLst/>
          </a:prstGeom>
          <a:noFill/>
        </p:spPr>
        <p:txBody>
          <a:bodyPr wrap="square" rtlCol="0">
            <a:spAutoFit/>
          </a:bodyPr>
          <a:lstStyle/>
          <a:p>
            <a:r>
              <a:rPr lang="en-US" sz="2400" b="1" dirty="0">
                <a:solidFill>
                  <a:srgbClr val="0070C0"/>
                </a:solidFill>
              </a:rPr>
              <a:t>y</a:t>
            </a:r>
            <a:r>
              <a:rPr lang="en-US" sz="2400" b="1" dirty="0" smtClean="0">
                <a:solidFill>
                  <a:srgbClr val="0070C0"/>
                </a:solidFill>
              </a:rPr>
              <a:t>ellow and round eyes</a:t>
            </a:r>
            <a:endParaRPr lang="en-US" sz="2400" b="1" dirty="0">
              <a:solidFill>
                <a:srgbClr val="0070C0"/>
              </a:solidFill>
            </a:endParaRPr>
          </a:p>
        </p:txBody>
      </p:sp>
      <p:cxnSp>
        <p:nvCxnSpPr>
          <p:cNvPr id="33" name="Straight Arrow Connector 32"/>
          <p:cNvCxnSpPr/>
          <p:nvPr/>
        </p:nvCxnSpPr>
        <p:spPr>
          <a:xfrm flipH="1">
            <a:off x="1905000" y="3581400"/>
            <a:ext cx="1905000" cy="31501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5" name="TextBox 34"/>
          <p:cNvSpPr txBox="1"/>
          <p:nvPr/>
        </p:nvSpPr>
        <p:spPr>
          <a:xfrm>
            <a:off x="593148" y="3626730"/>
            <a:ext cx="1511877" cy="461665"/>
          </a:xfrm>
          <a:prstGeom prst="rect">
            <a:avLst/>
          </a:prstGeom>
          <a:noFill/>
        </p:spPr>
        <p:txBody>
          <a:bodyPr wrap="square" rtlCol="0">
            <a:spAutoFit/>
          </a:bodyPr>
          <a:lstStyle/>
          <a:p>
            <a:r>
              <a:rPr lang="en-US" sz="2400" b="1" dirty="0" smtClean="0">
                <a:solidFill>
                  <a:srgbClr val="0070C0"/>
                </a:solidFill>
              </a:rPr>
              <a:t>feet red</a:t>
            </a:r>
            <a:endParaRPr lang="en-US" sz="2400" b="1" dirty="0">
              <a:solidFill>
                <a:srgbClr val="0070C0"/>
              </a:solidFill>
            </a:endParaRPr>
          </a:p>
        </p:txBody>
      </p:sp>
      <p:sp>
        <p:nvSpPr>
          <p:cNvPr id="38" name="TextBox 37"/>
          <p:cNvSpPr txBox="1"/>
          <p:nvPr/>
        </p:nvSpPr>
        <p:spPr>
          <a:xfrm>
            <a:off x="95250" y="4495589"/>
            <a:ext cx="2819400" cy="830997"/>
          </a:xfrm>
          <a:prstGeom prst="rect">
            <a:avLst/>
          </a:prstGeom>
          <a:noFill/>
        </p:spPr>
        <p:txBody>
          <a:bodyPr wrap="square" rtlCol="0">
            <a:spAutoFit/>
          </a:bodyPr>
          <a:lstStyle/>
          <a:p>
            <a:r>
              <a:rPr lang="en-US" sz="2400" b="1" dirty="0"/>
              <a:t>f</a:t>
            </a:r>
            <a:r>
              <a:rPr lang="en-US" sz="2400" b="1" dirty="0" smtClean="0"/>
              <a:t>ound all over </a:t>
            </a:r>
            <a:r>
              <a:rPr lang="en-US" sz="2400" b="1" dirty="0"/>
              <a:t>B</a:t>
            </a:r>
            <a:r>
              <a:rPr lang="en-US" sz="2400" b="1" dirty="0" smtClean="0"/>
              <a:t>angladesh</a:t>
            </a:r>
            <a:endParaRPr lang="en-US" sz="2400" b="1" dirty="0"/>
          </a:p>
        </p:txBody>
      </p:sp>
      <p:sp>
        <p:nvSpPr>
          <p:cNvPr id="39" name="TextBox 38"/>
          <p:cNvSpPr txBox="1"/>
          <p:nvPr/>
        </p:nvSpPr>
        <p:spPr>
          <a:xfrm>
            <a:off x="149803" y="5557418"/>
            <a:ext cx="2895600" cy="830997"/>
          </a:xfrm>
          <a:prstGeom prst="rect">
            <a:avLst/>
          </a:prstGeom>
          <a:noFill/>
        </p:spPr>
        <p:txBody>
          <a:bodyPr wrap="square" rtlCol="0">
            <a:spAutoFit/>
          </a:bodyPr>
          <a:lstStyle/>
          <a:p>
            <a:r>
              <a:rPr lang="en-US" sz="2400" b="1" dirty="0" smtClean="0">
                <a:solidFill>
                  <a:srgbClr val="0070C0"/>
                </a:solidFill>
              </a:rPr>
              <a:t>Eats grass, nuts, chilli and fruits</a:t>
            </a:r>
            <a:endParaRPr lang="en-US" sz="2400" b="1" dirty="0">
              <a:solidFill>
                <a:srgbClr val="0070C0"/>
              </a:solidFill>
            </a:endParaRPr>
          </a:p>
        </p:txBody>
      </p:sp>
      <p:sp>
        <p:nvSpPr>
          <p:cNvPr id="40" name="TextBox 39"/>
          <p:cNvSpPr txBox="1"/>
          <p:nvPr/>
        </p:nvSpPr>
        <p:spPr>
          <a:xfrm>
            <a:off x="6292561" y="3707976"/>
            <a:ext cx="2807277" cy="830997"/>
          </a:xfrm>
          <a:prstGeom prst="rect">
            <a:avLst/>
          </a:prstGeom>
          <a:noFill/>
        </p:spPr>
        <p:txBody>
          <a:bodyPr wrap="square" rtlCol="0">
            <a:spAutoFit/>
          </a:bodyPr>
          <a:lstStyle/>
          <a:p>
            <a:r>
              <a:rPr lang="en-US" sz="2400" b="1" dirty="0"/>
              <a:t>m</a:t>
            </a:r>
            <a:r>
              <a:rPr lang="en-US" sz="2400" b="1" dirty="0" smtClean="0"/>
              <a:t>akes nest in Shimul tree</a:t>
            </a:r>
            <a:endParaRPr lang="en-US" sz="2400" b="1" dirty="0"/>
          </a:p>
        </p:txBody>
      </p:sp>
      <p:sp>
        <p:nvSpPr>
          <p:cNvPr id="49" name="TextBox 48"/>
          <p:cNvSpPr txBox="1"/>
          <p:nvPr/>
        </p:nvSpPr>
        <p:spPr>
          <a:xfrm>
            <a:off x="4242951" y="5852856"/>
            <a:ext cx="3209058" cy="523220"/>
          </a:xfrm>
          <a:prstGeom prst="rect">
            <a:avLst/>
          </a:prstGeom>
          <a:noFill/>
        </p:spPr>
        <p:txBody>
          <a:bodyPr wrap="square" rtlCol="0">
            <a:spAutoFit/>
          </a:bodyPr>
          <a:lstStyle/>
          <a:p>
            <a:r>
              <a:rPr lang="en-US" sz="2800" b="1" dirty="0"/>
              <a:t>l</a:t>
            </a:r>
            <a:r>
              <a:rPr lang="en-US" sz="2800" b="1" dirty="0" smtClean="0"/>
              <a:t>ays four or six eggs</a:t>
            </a:r>
            <a:endParaRPr lang="en-US" sz="2800" b="1" dirty="0"/>
          </a:p>
        </p:txBody>
      </p:sp>
      <p:pic>
        <p:nvPicPr>
          <p:cNvPr id="50" name="Picture 49"/>
          <p:cNvPicPr>
            <a:picLocks noChangeAspect="1"/>
          </p:cNvPicPr>
          <p:nvPr/>
        </p:nvPicPr>
        <p:blipFill rotWithShape="1">
          <a:blip r:embed="rId3" cstate="print">
            <a:clrChange>
              <a:clrFrom>
                <a:srgbClr val="B8BFC9"/>
              </a:clrFrom>
              <a:clrTo>
                <a:srgbClr val="B8BFC9">
                  <a:alpha val="0"/>
                </a:srgbClr>
              </a:clrTo>
            </a:clrChange>
            <a:extLst>
              <a:ext uri="{28A0092B-C50C-407E-A947-70E740481C1C}">
                <a14:useLocalDpi xmlns:a14="http://schemas.microsoft.com/office/drawing/2010/main" val="0"/>
              </a:ext>
            </a:extLst>
          </a:blip>
          <a:srcRect l="8857" t="7775" b="5449"/>
          <a:stretch/>
        </p:blipFill>
        <p:spPr>
          <a:xfrm>
            <a:off x="8021782" y="3707976"/>
            <a:ext cx="1129145" cy="1618610"/>
          </a:xfrm>
          <a:prstGeom prst="rect">
            <a:avLst/>
          </a:prstGeom>
        </p:spPr>
      </p:pic>
      <p:pic>
        <p:nvPicPr>
          <p:cNvPr id="51" name="Picture 50"/>
          <p:cNvPicPr>
            <a:picLocks noChangeAspect="1"/>
          </p:cNvPicPr>
          <p:nvPr/>
        </p:nvPicPr>
        <p:blipFill rotWithShape="1">
          <a:blip r:embed="rId4" cstate="print">
            <a:extLst>
              <a:ext uri="{28A0092B-C50C-407E-A947-70E740481C1C}">
                <a14:useLocalDpi xmlns:a14="http://schemas.microsoft.com/office/drawing/2010/main" val="0"/>
              </a:ext>
            </a:extLst>
          </a:blip>
          <a:srcRect l="7986" t="39031" r="5126"/>
          <a:stretch/>
        </p:blipFill>
        <p:spPr>
          <a:xfrm>
            <a:off x="7396355" y="5871166"/>
            <a:ext cx="1432454" cy="753855"/>
          </a:xfrm>
          <a:prstGeom prst="rect">
            <a:avLst/>
          </a:prstGeom>
        </p:spPr>
      </p:pic>
      <p:pic>
        <p:nvPicPr>
          <p:cNvPr id="55" name="Picture 54"/>
          <p:cNvPicPr>
            <a:picLocks noChangeAspect="1"/>
          </p:cNvPicPr>
          <p:nvPr/>
        </p:nvPicPr>
        <p:blipFill rotWithShape="1">
          <a:blip r:embed="rId5" cstate="print">
            <a:extLst>
              <a:ext uri="{28A0092B-C50C-407E-A947-70E740481C1C}">
                <a14:useLocalDpi xmlns:a14="http://schemas.microsoft.com/office/drawing/2010/main" val="0"/>
              </a:ext>
            </a:extLst>
          </a:blip>
          <a:srcRect t="20458"/>
          <a:stretch/>
        </p:blipFill>
        <p:spPr>
          <a:xfrm>
            <a:off x="1363065" y="6127131"/>
            <a:ext cx="741960" cy="497890"/>
          </a:xfrm>
          <a:prstGeom prst="rect">
            <a:avLst/>
          </a:prstGeom>
        </p:spPr>
      </p:pic>
      <p:pic>
        <p:nvPicPr>
          <p:cNvPr id="56" name="Picture 5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24665" b="25962"/>
          <a:stretch/>
        </p:blipFill>
        <p:spPr>
          <a:xfrm>
            <a:off x="2682586" y="5848451"/>
            <a:ext cx="1001785" cy="494607"/>
          </a:xfrm>
          <a:prstGeom prst="rect">
            <a:avLst/>
          </a:prstGeom>
        </p:spPr>
      </p:pic>
      <p:pic>
        <p:nvPicPr>
          <p:cNvPr id="57" name="Picture 5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52101" y="6148150"/>
            <a:ext cx="743498" cy="598516"/>
          </a:xfrm>
          <a:prstGeom prst="rect">
            <a:avLst/>
          </a:prstGeom>
        </p:spPr>
      </p:pic>
      <p:pic>
        <p:nvPicPr>
          <p:cNvPr id="60" name="Picture 59"/>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15645" y="6166284"/>
            <a:ext cx="899597" cy="562248"/>
          </a:xfrm>
          <a:prstGeom prst="rect">
            <a:avLst/>
          </a:prstGeom>
        </p:spPr>
      </p:pic>
      <p:sp>
        <p:nvSpPr>
          <p:cNvPr id="2" name="TextBox 1"/>
          <p:cNvSpPr txBox="1"/>
          <p:nvPr/>
        </p:nvSpPr>
        <p:spPr>
          <a:xfrm flipH="1">
            <a:off x="53685" y="76200"/>
            <a:ext cx="9090315" cy="461665"/>
          </a:xfrm>
          <a:prstGeom prst="rect">
            <a:avLst/>
          </a:prstGeom>
          <a:noFill/>
        </p:spPr>
        <p:txBody>
          <a:bodyPr wrap="square" rtlCol="0">
            <a:spAutoFit/>
          </a:bodyPr>
          <a:lstStyle/>
          <a:p>
            <a:r>
              <a:rPr lang="en-US" sz="2400" b="1" dirty="0" smtClean="0">
                <a:solidFill>
                  <a:srgbClr val="00B050"/>
                </a:solidFill>
              </a:rPr>
              <a:t>Look at the bird ‘Tia’ and write a paragraph on it using the clues given.</a:t>
            </a:r>
            <a:endParaRPr lang="en-US" sz="2400" b="1" dirty="0">
              <a:solidFill>
                <a:srgbClr val="00B050"/>
              </a:solidFill>
            </a:endParaRPr>
          </a:p>
        </p:txBody>
      </p:sp>
    </p:spTree>
    <p:extLst>
      <p:ext uri="{BB962C8B-B14F-4D97-AF65-F5344CB8AC3E}">
        <p14:creationId xmlns:p14="http://schemas.microsoft.com/office/powerpoint/2010/main" val="19080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par>
                          <p:cTn id="18" fill="hold">
                            <p:stCondLst>
                              <p:cond delay="2000"/>
                            </p:stCondLst>
                            <p:childTnLst>
                              <p:par>
                                <p:cTn id="19" presetID="10" presetClass="entr" presetSubtype="0" fill="hold" grpId="0" nodeType="after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par>
                          <p:cTn id="36" fill="hold">
                            <p:stCondLst>
                              <p:cond delay="500"/>
                            </p:stCondLst>
                            <p:childTnLst>
                              <p:par>
                                <p:cTn id="37" presetID="10" presetClass="entr" presetSubtype="0" fill="hold" grpId="0" nodeType="afterEffect">
                                  <p:stCondLst>
                                    <p:cond delay="0"/>
                                  </p:stCondLst>
                                  <p:iterate type="lt">
                                    <p:tmPct val="10000"/>
                                  </p:iterate>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par>
                          <p:cTn id="45" fill="hold">
                            <p:stCondLst>
                              <p:cond delay="500"/>
                            </p:stCondLst>
                            <p:childTnLst>
                              <p:par>
                                <p:cTn id="46" presetID="10" presetClass="entr" presetSubtype="0" fill="hold" grpId="0" nodeType="afterEffect">
                                  <p:stCondLst>
                                    <p:cond delay="0"/>
                                  </p:stCondLst>
                                  <p:iterate type="lt">
                                    <p:tmPct val="10000"/>
                                  </p:iterate>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childTnLst>
                          </p:cTn>
                        </p:par>
                        <p:par>
                          <p:cTn id="54" fill="hold">
                            <p:stCondLst>
                              <p:cond delay="2000"/>
                            </p:stCondLst>
                            <p:childTnLst>
                              <p:par>
                                <p:cTn id="55" presetID="10" presetClass="entr" presetSubtype="0" fill="hold" grpId="0" nodeType="afterEffect">
                                  <p:stCondLst>
                                    <p:cond delay="0"/>
                                  </p:stCondLst>
                                  <p:iterate type="lt">
                                    <p:tmPct val="10000"/>
                                  </p:iterate>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par>
                          <p:cTn id="63" fill="hold">
                            <p:stCondLst>
                              <p:cond delay="500"/>
                            </p:stCondLst>
                            <p:childTnLst>
                              <p:par>
                                <p:cTn id="64" presetID="10" presetClass="entr" presetSubtype="0" fill="hold" grpId="0" nodeType="afterEffect">
                                  <p:stCondLst>
                                    <p:cond delay="0"/>
                                  </p:stCondLst>
                                  <p:iterate type="lt">
                                    <p:tmPct val="10000"/>
                                  </p:iterate>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circle(in)">
                                      <p:cBhvr>
                                        <p:cTn id="71" dur="2000"/>
                                        <p:tgtEl>
                                          <p:spTgt spid="9"/>
                                        </p:tgtEl>
                                      </p:cBhvr>
                                    </p:animEffect>
                                  </p:childTnLst>
                                </p:cTn>
                              </p:par>
                            </p:childTnLst>
                          </p:cTn>
                        </p:par>
                        <p:par>
                          <p:cTn id="72" fill="hold">
                            <p:stCondLst>
                              <p:cond delay="2000"/>
                            </p:stCondLst>
                            <p:childTnLst>
                              <p:par>
                                <p:cTn id="73" presetID="10" presetClass="entr" presetSubtype="0" fill="hold" grpId="0" nodeType="afterEffect">
                                  <p:stCondLst>
                                    <p:cond delay="0"/>
                                  </p:stCondLst>
                                  <p:iterate type="lt">
                                    <p:tmPct val="10000"/>
                                  </p:iterate>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iterate type="lt">
                                    <p:tmPct val="10000"/>
                                  </p:iterate>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nodeType="clickEffect">
                                  <p:stCondLst>
                                    <p:cond delay="0"/>
                                  </p:stCondLst>
                                  <p:childTnLst>
                                    <p:set>
                                      <p:cBhvr>
                                        <p:cTn id="84" dur="1" fill="hold">
                                          <p:stCondLst>
                                            <p:cond delay="0"/>
                                          </p:stCondLst>
                                        </p:cTn>
                                        <p:tgtEl>
                                          <p:spTgt spid="50"/>
                                        </p:tgtEl>
                                        <p:attrNameLst>
                                          <p:attrName>style.visibility</p:attrName>
                                        </p:attrNameLst>
                                      </p:cBhvr>
                                      <p:to>
                                        <p:strVal val="visible"/>
                                      </p:to>
                                    </p:set>
                                    <p:anim calcmode="lin" valueType="num">
                                      <p:cBhvr>
                                        <p:cTn id="85" dur="1000" fill="hold"/>
                                        <p:tgtEl>
                                          <p:spTgt spid="50"/>
                                        </p:tgtEl>
                                        <p:attrNameLst>
                                          <p:attrName>ppt_w</p:attrName>
                                        </p:attrNameLst>
                                      </p:cBhvr>
                                      <p:tavLst>
                                        <p:tav tm="0">
                                          <p:val>
                                            <p:fltVal val="0"/>
                                          </p:val>
                                        </p:tav>
                                        <p:tav tm="100000">
                                          <p:val>
                                            <p:strVal val="#ppt_w"/>
                                          </p:val>
                                        </p:tav>
                                      </p:tavLst>
                                    </p:anim>
                                    <p:anim calcmode="lin" valueType="num">
                                      <p:cBhvr>
                                        <p:cTn id="86" dur="1000" fill="hold"/>
                                        <p:tgtEl>
                                          <p:spTgt spid="50"/>
                                        </p:tgtEl>
                                        <p:attrNameLst>
                                          <p:attrName>ppt_h</p:attrName>
                                        </p:attrNameLst>
                                      </p:cBhvr>
                                      <p:tavLst>
                                        <p:tav tm="0">
                                          <p:val>
                                            <p:fltVal val="0"/>
                                          </p:val>
                                        </p:tav>
                                        <p:tav tm="100000">
                                          <p:val>
                                            <p:strVal val="#ppt_h"/>
                                          </p:val>
                                        </p:tav>
                                      </p:tavLst>
                                    </p:anim>
                                    <p:anim calcmode="lin" valueType="num">
                                      <p:cBhvr>
                                        <p:cTn id="87" dur="1000" fill="hold"/>
                                        <p:tgtEl>
                                          <p:spTgt spid="50"/>
                                        </p:tgtEl>
                                        <p:attrNameLst>
                                          <p:attrName>style.rotation</p:attrName>
                                        </p:attrNameLst>
                                      </p:cBhvr>
                                      <p:tavLst>
                                        <p:tav tm="0">
                                          <p:val>
                                            <p:fltVal val="90"/>
                                          </p:val>
                                        </p:tav>
                                        <p:tav tm="100000">
                                          <p:val>
                                            <p:fltVal val="0"/>
                                          </p:val>
                                        </p:tav>
                                      </p:tavLst>
                                    </p:anim>
                                    <p:animEffect transition="in" filter="fade">
                                      <p:cBhvr>
                                        <p:cTn id="88" dur="1000"/>
                                        <p:tgtEl>
                                          <p:spTgt spid="5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iterate type="lt">
                                    <p:tmPct val="10000"/>
                                  </p:iterate>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1000"/>
                                        <p:tgtEl>
                                          <p:spTgt spid="51"/>
                                        </p:tgtEl>
                                      </p:cBhvr>
                                    </p:animEffect>
                                    <p:anim calcmode="lin" valueType="num">
                                      <p:cBhvr>
                                        <p:cTn id="99" dur="1000" fill="hold"/>
                                        <p:tgtEl>
                                          <p:spTgt spid="51"/>
                                        </p:tgtEl>
                                        <p:attrNameLst>
                                          <p:attrName>ppt_x</p:attrName>
                                        </p:attrNameLst>
                                      </p:cBhvr>
                                      <p:tavLst>
                                        <p:tav tm="0">
                                          <p:val>
                                            <p:strVal val="#ppt_x"/>
                                          </p:val>
                                        </p:tav>
                                        <p:tav tm="100000">
                                          <p:val>
                                            <p:strVal val="#ppt_x"/>
                                          </p:val>
                                        </p:tav>
                                      </p:tavLst>
                                    </p:anim>
                                    <p:anim calcmode="lin" valueType="num">
                                      <p:cBhvr>
                                        <p:cTn id="10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iterate type="lt">
                                    <p:tmPct val="10000"/>
                                  </p:iterate>
                                  <p:childTnLst>
                                    <p:set>
                                      <p:cBhvr>
                                        <p:cTn id="104" dur="1" fill="hold">
                                          <p:stCondLst>
                                            <p:cond delay="0"/>
                                          </p:stCondLst>
                                        </p:cTn>
                                        <p:tgtEl>
                                          <p:spTgt spid="49"/>
                                        </p:tgtEl>
                                        <p:attrNameLst>
                                          <p:attrName>style.visibility</p:attrName>
                                        </p:attrNameLst>
                                      </p:cBhvr>
                                      <p:to>
                                        <p:strVal val="visible"/>
                                      </p:to>
                                    </p:set>
                                    <p:animEffect transition="in" filter="fade">
                                      <p:cBhvr>
                                        <p:cTn id="105" dur="500"/>
                                        <p:tgtEl>
                                          <p:spTgt spid="49"/>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randombar(horizontal)">
                                      <p:cBhvr>
                                        <p:cTn id="110" dur="500"/>
                                        <p:tgtEl>
                                          <p:spTgt spid="55"/>
                                        </p:tgtEl>
                                      </p:cBhvr>
                                    </p:animEffect>
                                  </p:childTnLst>
                                </p:cTn>
                              </p:par>
                              <p:par>
                                <p:cTn id="111" presetID="14" presetClass="entr" presetSubtype="10" fill="hold" nodeType="withEffect">
                                  <p:stCondLst>
                                    <p:cond delay="0"/>
                                  </p:stCondLst>
                                  <p:childTnLst>
                                    <p:set>
                                      <p:cBhvr>
                                        <p:cTn id="112" dur="1" fill="hold">
                                          <p:stCondLst>
                                            <p:cond delay="0"/>
                                          </p:stCondLst>
                                        </p:cTn>
                                        <p:tgtEl>
                                          <p:spTgt spid="57"/>
                                        </p:tgtEl>
                                        <p:attrNameLst>
                                          <p:attrName>style.visibility</p:attrName>
                                        </p:attrNameLst>
                                      </p:cBhvr>
                                      <p:to>
                                        <p:strVal val="visible"/>
                                      </p:to>
                                    </p:set>
                                    <p:animEffect transition="in" filter="randombar(horizontal)">
                                      <p:cBhvr>
                                        <p:cTn id="113" dur="500"/>
                                        <p:tgtEl>
                                          <p:spTgt spid="57"/>
                                        </p:tgtEl>
                                      </p:cBhvr>
                                    </p:animEffect>
                                  </p:childTnLst>
                                </p:cTn>
                              </p:par>
                              <p:par>
                                <p:cTn id="114" presetID="14" presetClass="entr" presetSubtype="10" fill="hold" nodeType="with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randombar(horizontal)">
                                      <p:cBhvr>
                                        <p:cTn id="116" dur="500"/>
                                        <p:tgtEl>
                                          <p:spTgt spid="56"/>
                                        </p:tgtEl>
                                      </p:cBhvr>
                                    </p:animEffect>
                                  </p:childTnLst>
                                </p:cTn>
                              </p:par>
                              <p:par>
                                <p:cTn id="117" presetID="14" presetClass="entr" presetSubtype="10" fill="hold" nodeType="withEffect">
                                  <p:stCondLst>
                                    <p:cond delay="0"/>
                                  </p:stCondLst>
                                  <p:childTnLst>
                                    <p:set>
                                      <p:cBhvr>
                                        <p:cTn id="118" dur="1" fill="hold">
                                          <p:stCondLst>
                                            <p:cond delay="0"/>
                                          </p:stCondLst>
                                        </p:cTn>
                                        <p:tgtEl>
                                          <p:spTgt spid="60"/>
                                        </p:tgtEl>
                                        <p:attrNameLst>
                                          <p:attrName>style.visibility</p:attrName>
                                        </p:attrNameLst>
                                      </p:cBhvr>
                                      <p:to>
                                        <p:strVal val="visible"/>
                                      </p:to>
                                    </p:set>
                                    <p:animEffect transition="in" filter="randombar(horizontal)">
                                      <p:cBhvr>
                                        <p:cTn id="119" dur="500"/>
                                        <p:tgtEl>
                                          <p:spTgt spid="6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iterate type="lt">
                                    <p:tmPct val="10000"/>
                                  </p:iterate>
                                  <p:childTnLst>
                                    <p:set>
                                      <p:cBhvr>
                                        <p:cTn id="123" dur="1" fill="hold">
                                          <p:stCondLst>
                                            <p:cond delay="0"/>
                                          </p:stCondLst>
                                        </p:cTn>
                                        <p:tgtEl>
                                          <p:spTgt spid="39"/>
                                        </p:tgtEl>
                                        <p:attrNameLst>
                                          <p:attrName>style.visibility</p:attrName>
                                        </p:attrNameLst>
                                      </p:cBhvr>
                                      <p:to>
                                        <p:strVal val="visible"/>
                                      </p:to>
                                    </p:set>
                                    <p:animEffect transition="in" filter="fade">
                                      <p:cBhvr>
                                        <p:cTn id="1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6" grpId="0"/>
      <p:bldP spid="18" grpId="0"/>
      <p:bldP spid="22" grpId="0"/>
      <p:bldP spid="29" grpId="0"/>
      <p:bldP spid="35" grpId="0"/>
      <p:bldP spid="38" grpId="0"/>
      <p:bldP spid="39" grpId="0"/>
      <p:bldP spid="40" grpId="0"/>
      <p:bldP spid="49"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261" t="7191" r="6072" b="12755"/>
          <a:stretch/>
        </p:blipFill>
        <p:spPr>
          <a:xfrm>
            <a:off x="4197927" y="1286930"/>
            <a:ext cx="1202629" cy="170565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81545"/>
            <a:ext cx="2241692" cy="168126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318164"/>
            <a:ext cx="1634836" cy="163483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318" r="6775"/>
          <a:stretch/>
        </p:blipFill>
        <p:spPr>
          <a:xfrm>
            <a:off x="1988127" y="3318164"/>
            <a:ext cx="2224086" cy="1607127"/>
          </a:xfrm>
          <a:prstGeom prst="rect">
            <a:avLst/>
          </a:prstGeom>
          <a:ln>
            <a:solidFill>
              <a:schemeClr val="accent1">
                <a:lumMod val="60000"/>
                <a:lumOff val="40000"/>
              </a:schemeClr>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3927" y="1286930"/>
            <a:ext cx="1384116" cy="1675884"/>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t="13925"/>
          <a:stretch/>
        </p:blipFill>
        <p:spPr>
          <a:xfrm>
            <a:off x="5569527" y="1286930"/>
            <a:ext cx="1487122" cy="1705652"/>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29594" r="11118"/>
          <a:stretch/>
        </p:blipFill>
        <p:spPr>
          <a:xfrm>
            <a:off x="7169727" y="1286930"/>
            <a:ext cx="1729662" cy="1679387"/>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b="5657"/>
          <a:stretch/>
        </p:blipFill>
        <p:spPr>
          <a:xfrm>
            <a:off x="4274127" y="3297994"/>
            <a:ext cx="1378527" cy="162568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1927" y="3297994"/>
            <a:ext cx="1508720" cy="1571879"/>
          </a:xfrm>
          <a:prstGeom prst="rect">
            <a:avLst/>
          </a:prstGeom>
        </p:spPr>
      </p:pic>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r="12292"/>
          <a:stretch/>
        </p:blipFill>
        <p:spPr>
          <a:xfrm>
            <a:off x="7322127" y="3318164"/>
            <a:ext cx="1633169" cy="1551709"/>
          </a:xfrm>
          <a:prstGeom prst="rect">
            <a:avLst/>
          </a:prstGeom>
        </p:spPr>
      </p:pic>
      <p:sp>
        <p:nvSpPr>
          <p:cNvPr id="14" name="TextBox 13"/>
          <p:cNvSpPr txBox="1"/>
          <p:nvPr/>
        </p:nvSpPr>
        <p:spPr>
          <a:xfrm>
            <a:off x="609600" y="221159"/>
            <a:ext cx="8001000" cy="769441"/>
          </a:xfrm>
          <a:prstGeom prst="rect">
            <a:avLst/>
          </a:prstGeom>
          <a:noFill/>
        </p:spPr>
        <p:txBody>
          <a:bodyPr wrap="square" rtlCol="0">
            <a:spAutoFit/>
          </a:bodyPr>
          <a:lstStyle/>
          <a:p>
            <a:pPr algn="ctr"/>
            <a:r>
              <a:rPr lang="en-US" sz="4400" b="1" dirty="0" smtClean="0">
                <a:solidFill>
                  <a:srgbClr val="C00000"/>
                </a:solidFill>
              </a:rPr>
              <a:t>Please don’t cut trees.</a:t>
            </a:r>
            <a:endParaRPr lang="en-US" sz="4400" b="1" dirty="0">
              <a:solidFill>
                <a:srgbClr val="C00000"/>
              </a:solidFill>
            </a:endParaRPr>
          </a:p>
        </p:txBody>
      </p:sp>
      <p:sp>
        <p:nvSpPr>
          <p:cNvPr id="15" name="TextBox 14"/>
          <p:cNvSpPr txBox="1"/>
          <p:nvPr/>
        </p:nvSpPr>
        <p:spPr>
          <a:xfrm>
            <a:off x="533400" y="5257800"/>
            <a:ext cx="8001000" cy="769441"/>
          </a:xfrm>
          <a:prstGeom prst="rect">
            <a:avLst/>
          </a:prstGeom>
          <a:noFill/>
        </p:spPr>
        <p:txBody>
          <a:bodyPr wrap="square" rtlCol="0">
            <a:spAutoFit/>
          </a:bodyPr>
          <a:lstStyle/>
          <a:p>
            <a:pPr algn="ctr"/>
            <a:r>
              <a:rPr lang="en-US" sz="4400" b="1" dirty="0" smtClean="0">
                <a:solidFill>
                  <a:srgbClr val="C00000"/>
                </a:solidFill>
              </a:rPr>
              <a:t>Let</a:t>
            </a:r>
            <a:r>
              <a:rPr lang="en-US" sz="4400" b="1" dirty="0">
                <a:solidFill>
                  <a:srgbClr val="C00000"/>
                </a:solidFill>
              </a:rPr>
              <a:t> </a:t>
            </a:r>
            <a:r>
              <a:rPr lang="en-US" sz="4400" b="1" dirty="0" smtClean="0">
                <a:solidFill>
                  <a:srgbClr val="C00000"/>
                </a:solidFill>
              </a:rPr>
              <a:t>us live happily and peacefully.</a:t>
            </a:r>
            <a:endParaRPr lang="en-US" sz="4400" b="1" dirty="0">
              <a:solidFill>
                <a:srgbClr val="C00000"/>
              </a:solidFill>
            </a:endParaRPr>
          </a:p>
        </p:txBody>
      </p:sp>
    </p:spTree>
    <p:extLst>
      <p:ext uri="{BB962C8B-B14F-4D97-AF65-F5344CB8AC3E}">
        <p14:creationId xmlns:p14="http://schemas.microsoft.com/office/powerpoint/2010/main" val="268697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10" presetClass="entr" presetSubtype="0" fill="hold" grpId="0" nodeType="afterEffect">
                                  <p:stCondLst>
                                    <p:cond delay="500"/>
                                  </p:stCondLst>
                                  <p:iterate type="lt">
                                    <p:tmPct val="10000"/>
                                  </p:iterate>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2450"/>
                            </p:stCondLst>
                            <p:childTnLst>
                              <p:par>
                                <p:cTn id="40" presetID="10" presetClass="entr" presetSubtype="0" fill="hold" grpId="0" nodeType="afterEffect">
                                  <p:stCondLst>
                                    <p:cond delay="500"/>
                                  </p:stCondLst>
                                  <p:iterate type="lt">
                                    <p:tmPct val="10000"/>
                                  </p:iterate>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2819400"/>
            <a:ext cx="7924800" cy="3046988"/>
          </a:xfrm>
          <a:prstGeom prst="rect">
            <a:avLst/>
          </a:prstGeom>
          <a:noFill/>
          <a:ln>
            <a:solidFill>
              <a:schemeClr val="tx1"/>
            </a:solidFill>
          </a:ln>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p>
          <a:p>
            <a:pPr algn="just"/>
            <a:r>
              <a:rPr lang="en-US" sz="2400" dirty="0" smtClean="0">
                <a:latin typeface="Times New Roman" panose="02020603050405020304" pitchFamily="18" charset="0"/>
                <a:cs typeface="Times New Roman" panose="02020603050405020304" pitchFamily="18" charset="0"/>
              </a:rPr>
              <a:t>And the editors panel:</a:t>
            </a:r>
            <a:r>
              <a:rPr lang="en-US" sz="2400" b="1" dirty="0" smtClean="0">
                <a:latin typeface="Times New Roman" panose="02020603050405020304" pitchFamily="18" charset="0"/>
                <a:cs typeface="Times New Roman" panose="02020603050405020304" pitchFamily="18" charset="0"/>
              </a:rPr>
              <a:t> Ranjit </a:t>
            </a:r>
            <a:r>
              <a:rPr lang="en-US" sz="2400" b="1" dirty="0">
                <a:latin typeface="Times New Roman" panose="02020603050405020304" pitchFamily="18" charset="0"/>
                <a:cs typeface="Times New Roman" panose="02020603050405020304" pitchFamily="18" charset="0"/>
              </a:rPr>
              <a:t>Poddar, </a:t>
            </a:r>
            <a:r>
              <a:rPr lang="en-US" sz="2400" b="1" dirty="0" smtClean="0">
                <a:latin typeface="Times New Roman" panose="02020603050405020304" pitchFamily="18" charset="0"/>
                <a:cs typeface="Times New Roman" panose="02020603050405020304" pitchFamily="18" charset="0"/>
              </a:rPr>
              <a:t>Associate Professor (English) TTC</a:t>
            </a:r>
            <a:r>
              <a:rPr lang="en-US" sz="2400" b="1" dirty="0">
                <a:latin typeface="Times New Roman" panose="02020603050405020304" pitchFamily="18" charset="0"/>
                <a:cs typeface="Times New Roman" panose="02020603050405020304" pitchFamily="18" charset="0"/>
              </a:rPr>
              <a:t>, Dhaka, </a:t>
            </a:r>
            <a:r>
              <a:rPr lang="en-US" sz="2400" b="1" dirty="0" smtClean="0">
                <a:latin typeface="Times New Roman" panose="02020603050405020304" pitchFamily="18" charset="0"/>
                <a:cs typeface="Times New Roman" panose="02020603050405020304" pitchFamily="18" charset="0"/>
              </a:rPr>
              <a:t>Md. Jahangir Hasan (English), Assistant Professor TTC, Rangpur and Urmila Khaled Assistant </a:t>
            </a:r>
            <a:r>
              <a:rPr lang="en-US" sz="2400" b="1" dirty="0">
                <a:latin typeface="Times New Roman" panose="02020603050405020304" pitchFamily="18" charset="0"/>
                <a:cs typeface="Times New Roman" panose="02020603050405020304" pitchFamily="18" charset="0"/>
              </a:rPr>
              <a:t>Professor (English) TTC, </a:t>
            </a:r>
            <a:r>
              <a:rPr lang="en-US" sz="2400" b="1" dirty="0" smtClean="0">
                <a:latin typeface="Times New Roman" panose="02020603050405020304" pitchFamily="18" charset="0"/>
                <a:cs typeface="Times New Roman" panose="02020603050405020304" pitchFamily="18" charset="0"/>
              </a:rPr>
              <a:t>Dhaka.</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Their </a:t>
            </a:r>
            <a:r>
              <a:rPr lang="en-US" sz="2400" dirty="0">
                <a:latin typeface="Times New Roman" panose="02020603050405020304" pitchFamily="18" charset="0"/>
                <a:cs typeface="Times New Roman" panose="02020603050405020304" pitchFamily="18" charset="0"/>
              </a:rPr>
              <a:t>direction, valuable suggestions and intensive supervision have enriched the model contents.</a:t>
            </a:r>
          </a:p>
          <a:p>
            <a:pPr algn="just"/>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53988" y="726141"/>
            <a:ext cx="5661212" cy="769441"/>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Acknowledgement </a:t>
            </a:r>
            <a:endParaRPr lang="en-US" sz="4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85800" y="1915180"/>
            <a:ext cx="7924800" cy="523220"/>
          </a:xfrm>
          <a:prstGeom prst="rect">
            <a:avLst/>
          </a:prstGeom>
          <a:noFill/>
          <a:ln>
            <a:solidFill>
              <a:schemeClr val="tx1"/>
            </a:solidFill>
          </a:ln>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MoE, DSHE, NCTB &amp; A2I respective of officials</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9349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0152" t="12020" r="23939"/>
          <a:stretch/>
        </p:blipFill>
        <p:spPr>
          <a:xfrm>
            <a:off x="5257800" y="1901473"/>
            <a:ext cx="2622295" cy="377523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183" t="2222" r="3939" b="4242"/>
          <a:stretch/>
        </p:blipFill>
        <p:spPr>
          <a:xfrm>
            <a:off x="914400" y="1905000"/>
            <a:ext cx="3886694" cy="3657600"/>
          </a:xfrm>
          <a:prstGeom prst="rect">
            <a:avLst/>
          </a:prstGeom>
        </p:spPr>
      </p:pic>
      <p:sp>
        <p:nvSpPr>
          <p:cNvPr id="3" name="Rectangle 2"/>
          <p:cNvSpPr/>
          <p:nvPr/>
        </p:nvSpPr>
        <p:spPr>
          <a:xfrm>
            <a:off x="2333873" y="542790"/>
            <a:ext cx="400519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C0066"/>
                </a:solidFill>
                <a:effectLst>
                  <a:outerShdw blurRad="50800" dist="39000" dir="5460000" algn="tl">
                    <a:srgbClr val="000000">
                      <a:alpha val="38000"/>
                    </a:srgbClr>
                  </a:outerShdw>
                </a:effectLst>
              </a:rPr>
              <a:t>Thank you all</a:t>
            </a:r>
            <a:endParaRPr lang="en-US" sz="5400" b="1" cap="none" spc="0" dirty="0">
              <a:ln w="11430"/>
              <a:solidFill>
                <a:srgbClr val="CC0066"/>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424500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1318" y="4239040"/>
            <a:ext cx="6726381" cy="1815882"/>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a:spAutoFit/>
          </a:bodyPr>
          <a:lstStyle/>
          <a:p>
            <a:pPr fontAlgn="auto">
              <a:spcBef>
                <a:spcPts val="0"/>
              </a:spcBef>
              <a:spcAft>
                <a:spcPts val="0"/>
              </a:spcAft>
              <a:defRPr/>
            </a:pPr>
            <a:r>
              <a:rPr lang="en-US" sz="2800" b="1" dirty="0">
                <a:solidFill>
                  <a:srgbClr val="E7318C"/>
                </a:solidFill>
                <a:latin typeface="Arial" pitchFamily="34" charset="0"/>
                <a:cs typeface="Arial" pitchFamily="34" charset="0"/>
              </a:rPr>
              <a:t>ROUFUN NAHAR</a:t>
            </a:r>
          </a:p>
          <a:p>
            <a:pPr fontAlgn="auto">
              <a:spcBef>
                <a:spcPts val="0"/>
              </a:spcBef>
              <a:spcAft>
                <a:spcPts val="0"/>
              </a:spcAft>
              <a:defRPr/>
            </a:pPr>
            <a:r>
              <a:rPr lang="en-US" sz="2800" b="1" dirty="0">
                <a:latin typeface="Arial" pitchFamily="34" charset="0"/>
                <a:cs typeface="Arial" pitchFamily="34" charset="0"/>
              </a:rPr>
              <a:t>Assistant Teacher( English)</a:t>
            </a:r>
          </a:p>
          <a:p>
            <a:pPr fontAlgn="auto">
              <a:spcBef>
                <a:spcPts val="0"/>
              </a:spcBef>
              <a:spcAft>
                <a:spcPts val="0"/>
              </a:spcAft>
              <a:defRPr/>
            </a:pPr>
            <a:r>
              <a:rPr lang="en-US" sz="2800" b="1" dirty="0" smtClean="0">
                <a:latin typeface="Arial" pitchFamily="34" charset="0"/>
                <a:cs typeface="Arial" pitchFamily="34" charset="0"/>
              </a:rPr>
              <a:t>Majida </a:t>
            </a:r>
            <a:r>
              <a:rPr lang="en-US" sz="2800" b="1" dirty="0">
                <a:latin typeface="Arial" pitchFamily="34" charset="0"/>
                <a:cs typeface="Arial" pitchFamily="34" charset="0"/>
              </a:rPr>
              <a:t>Govt</a:t>
            </a:r>
            <a:r>
              <a:rPr lang="en-US" sz="2800" b="1" dirty="0" smtClean="0">
                <a:latin typeface="Arial" pitchFamily="34" charset="0"/>
                <a:cs typeface="Arial" pitchFamily="34" charset="0"/>
              </a:rPr>
              <a:t>. </a:t>
            </a:r>
            <a:r>
              <a:rPr lang="en-US" sz="2800" b="1" dirty="0">
                <a:latin typeface="Arial" pitchFamily="34" charset="0"/>
                <a:cs typeface="Arial" pitchFamily="34" charset="0"/>
              </a:rPr>
              <a:t>High School</a:t>
            </a:r>
          </a:p>
          <a:p>
            <a:pPr fontAlgn="auto">
              <a:spcBef>
                <a:spcPts val="0"/>
              </a:spcBef>
              <a:spcAft>
                <a:spcPts val="0"/>
              </a:spcAft>
              <a:defRPr/>
            </a:pPr>
            <a:r>
              <a:rPr lang="en-US" sz="2800" b="1" dirty="0" smtClean="0">
                <a:latin typeface="Arial" pitchFamily="34" charset="0"/>
                <a:cs typeface="Arial" pitchFamily="34" charset="0"/>
              </a:rPr>
              <a:t>Tongi, Gazipur.</a:t>
            </a:r>
            <a:endParaRPr lang="en-US" sz="2800" b="1" dirty="0">
              <a:latin typeface="Arial" pitchFamily="34" charset="0"/>
              <a:cs typeface="Arial" pitchFamily="34" charset="0"/>
            </a:endParaRPr>
          </a:p>
        </p:txBody>
      </p:sp>
      <p:sp>
        <p:nvSpPr>
          <p:cNvPr id="4" name="TextBox 3"/>
          <p:cNvSpPr txBox="1"/>
          <p:nvPr/>
        </p:nvSpPr>
        <p:spPr>
          <a:xfrm>
            <a:off x="381000" y="1447800"/>
            <a:ext cx="6324600" cy="1877437"/>
          </a:xfrm>
          <a:prstGeom prst="rect">
            <a:avLst/>
          </a:prstGeom>
          <a:noFill/>
          <a:ln>
            <a:noFill/>
          </a:ln>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en-US" sz="2800" b="1" dirty="0">
                <a:latin typeface="Arial" pitchFamily="34" charset="0"/>
                <a:cs typeface="Arial" pitchFamily="34" charset="0"/>
              </a:rPr>
              <a:t>SUBJECT: </a:t>
            </a:r>
            <a:r>
              <a:rPr lang="en-US" sz="2800" b="1" dirty="0">
                <a:solidFill>
                  <a:srgbClr val="0000CC"/>
                </a:solidFill>
                <a:latin typeface="Arial" pitchFamily="34" charset="0"/>
                <a:cs typeface="Arial" pitchFamily="34" charset="0"/>
              </a:rPr>
              <a:t>English </a:t>
            </a:r>
            <a:r>
              <a:rPr lang="en-US" sz="2800" b="1" dirty="0" smtClean="0">
                <a:solidFill>
                  <a:srgbClr val="0000CC"/>
                </a:solidFill>
                <a:latin typeface="Arial" pitchFamily="34" charset="0"/>
                <a:cs typeface="Arial" pitchFamily="34" charset="0"/>
              </a:rPr>
              <a:t>1</a:t>
            </a:r>
            <a:r>
              <a:rPr lang="en-US" sz="2800" b="1" baseline="30000" dirty="0" smtClean="0">
                <a:solidFill>
                  <a:srgbClr val="0000CC"/>
                </a:solidFill>
                <a:latin typeface="Arial" pitchFamily="34" charset="0"/>
                <a:cs typeface="Arial" pitchFamily="34" charset="0"/>
              </a:rPr>
              <a:t>st</a:t>
            </a:r>
            <a:r>
              <a:rPr lang="en-US" sz="2800" b="1" dirty="0" smtClean="0">
                <a:solidFill>
                  <a:srgbClr val="0000CC"/>
                </a:solidFill>
                <a:latin typeface="Arial" pitchFamily="34" charset="0"/>
                <a:cs typeface="Arial" pitchFamily="34" charset="0"/>
              </a:rPr>
              <a:t> Paper</a:t>
            </a:r>
            <a:endParaRPr lang="en-US" sz="2800" b="1" dirty="0">
              <a:solidFill>
                <a:srgbClr val="0000CC"/>
              </a:solidFill>
              <a:latin typeface="Arial" pitchFamily="34" charset="0"/>
              <a:cs typeface="Arial" pitchFamily="34" charset="0"/>
            </a:endParaRPr>
          </a:p>
          <a:p>
            <a:pPr fontAlgn="auto">
              <a:spcBef>
                <a:spcPts val="0"/>
              </a:spcBef>
              <a:spcAft>
                <a:spcPts val="0"/>
              </a:spcAft>
              <a:defRPr/>
            </a:pPr>
            <a:r>
              <a:rPr lang="en-US" sz="2800" b="1" dirty="0">
                <a:latin typeface="Arial" pitchFamily="34" charset="0"/>
                <a:cs typeface="Arial" pitchFamily="34" charset="0"/>
              </a:rPr>
              <a:t>CLASS: </a:t>
            </a:r>
            <a:r>
              <a:rPr lang="en-US" sz="2800" b="1" dirty="0" smtClean="0">
                <a:solidFill>
                  <a:srgbClr val="0000CC"/>
                </a:solidFill>
                <a:latin typeface="Arial" pitchFamily="34" charset="0"/>
                <a:cs typeface="Arial" pitchFamily="34" charset="0"/>
              </a:rPr>
              <a:t>Six</a:t>
            </a:r>
            <a:endParaRPr lang="en-US" sz="2800" b="1" dirty="0">
              <a:solidFill>
                <a:srgbClr val="0000CC"/>
              </a:solidFill>
              <a:latin typeface="Arial" pitchFamily="34" charset="0"/>
              <a:cs typeface="Arial" pitchFamily="34" charset="0"/>
            </a:endParaRPr>
          </a:p>
          <a:p>
            <a:pPr fontAlgn="auto">
              <a:spcBef>
                <a:spcPts val="0"/>
              </a:spcBef>
              <a:spcAft>
                <a:spcPts val="0"/>
              </a:spcAft>
              <a:defRPr/>
            </a:pPr>
            <a:r>
              <a:rPr lang="en-US" sz="3200" b="1" dirty="0" smtClean="0">
                <a:latin typeface="Arial" pitchFamily="34" charset="0"/>
                <a:cs typeface="Arial" pitchFamily="34" charset="0"/>
              </a:rPr>
              <a:t>Period: </a:t>
            </a:r>
            <a:r>
              <a:rPr lang="en-US" sz="2800" b="1" dirty="0" smtClean="0">
                <a:solidFill>
                  <a:srgbClr val="0000CC"/>
                </a:solidFill>
                <a:latin typeface="Arial" pitchFamily="34" charset="0"/>
                <a:cs typeface="Arial" pitchFamily="34" charset="0"/>
              </a:rPr>
              <a:t>One</a:t>
            </a:r>
            <a:endParaRPr lang="en-US" sz="2800" b="1" dirty="0">
              <a:solidFill>
                <a:srgbClr val="0000CC"/>
              </a:solidFill>
              <a:latin typeface="Arial" pitchFamily="34" charset="0"/>
              <a:cs typeface="Arial" pitchFamily="34" charset="0"/>
            </a:endParaRPr>
          </a:p>
          <a:p>
            <a:pPr algn="ctr" fontAlgn="auto">
              <a:spcBef>
                <a:spcPts val="0"/>
              </a:spcBef>
              <a:spcAft>
                <a:spcPts val="0"/>
              </a:spcAft>
              <a:defRPr/>
            </a:pPr>
            <a:endParaRPr lang="en-US" sz="2800" dirty="0">
              <a:solidFill>
                <a:srgbClr val="00B0F0"/>
              </a:solidFill>
              <a:latin typeface="Arial" pitchFamily="34" charset="0"/>
              <a:cs typeface="Arial" pitchFamily="34" charset="0"/>
            </a:endParaRPr>
          </a:p>
        </p:txBody>
      </p:sp>
      <p:sp>
        <p:nvSpPr>
          <p:cNvPr id="5" name="Horizontal Scroll 4"/>
          <p:cNvSpPr/>
          <p:nvPr/>
        </p:nvSpPr>
        <p:spPr>
          <a:xfrm>
            <a:off x="1558636" y="0"/>
            <a:ext cx="5943600" cy="1228725"/>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smtClean="0">
                <a:solidFill>
                  <a:srgbClr val="E7318C"/>
                </a:solidFill>
                <a:latin typeface="+mj-lt"/>
              </a:rPr>
              <a:t>INTRODUCTION</a:t>
            </a:r>
            <a:endParaRPr lang="en-US" sz="3600" b="1" dirty="0">
              <a:solidFill>
                <a:srgbClr val="E7318C"/>
              </a:solidFill>
              <a:latin typeface="+mj-lt"/>
            </a:endParaRPr>
          </a:p>
        </p:txBody>
      </p:sp>
      <p:pic>
        <p:nvPicPr>
          <p:cNvPr id="6" name="Picture 11" descr="C:\Program Files\Microsoft Office\MEDIA\CAGCAT10\j0336075.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199" y="5384595"/>
            <a:ext cx="1323641" cy="13406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1800" y="3468469"/>
            <a:ext cx="3505200" cy="646331"/>
          </a:xfrm>
          <a:prstGeom prst="rect">
            <a:avLst/>
          </a:prstGeom>
          <a:noFill/>
        </p:spPr>
        <p:txBody>
          <a:bodyPr wrap="square" rtlCol="0">
            <a:spAutoFit/>
          </a:bodyPr>
          <a:lstStyle/>
          <a:p>
            <a:r>
              <a:rPr lang="en-US" sz="3600" b="1" i="1" dirty="0" smtClean="0">
                <a:solidFill>
                  <a:srgbClr val="00B050"/>
                </a:solidFill>
              </a:rPr>
              <a:t>Prepared by</a:t>
            </a:r>
            <a:endParaRPr lang="en-US" sz="3600" b="1" i="1" dirty="0">
              <a:solidFill>
                <a:srgbClr val="00B05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664" y="3258862"/>
            <a:ext cx="1277535" cy="1277535"/>
          </a:xfrm>
          <a:prstGeom prst="rect">
            <a:avLst/>
          </a:prstGeom>
          <a:ln>
            <a:solidFill>
              <a:schemeClr val="tx1"/>
            </a:solidFill>
          </a:ln>
        </p:spPr>
      </p:pic>
    </p:spTree>
    <p:extLst>
      <p:ext uri="{BB962C8B-B14F-4D97-AF65-F5344CB8AC3E}">
        <p14:creationId xmlns:p14="http://schemas.microsoft.com/office/powerpoint/2010/main" val="3008986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55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35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7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268069"/>
            <a:ext cx="6400800" cy="646331"/>
          </a:xfrm>
          <a:prstGeom prst="rect">
            <a:avLst/>
          </a:prstGeom>
          <a:noFill/>
        </p:spPr>
        <p:txBody>
          <a:bodyPr wrap="square" rtlCol="0">
            <a:spAutoFit/>
          </a:bodyPr>
          <a:lstStyle/>
          <a:p>
            <a:pPr algn="ctr"/>
            <a:r>
              <a:rPr lang="en-US" sz="3600" b="1" dirty="0" smtClean="0">
                <a:solidFill>
                  <a:srgbClr val="0070C0"/>
                </a:solidFill>
              </a:rPr>
              <a:t>Let’s see a video. </a:t>
            </a:r>
            <a:endParaRPr lang="en-US" sz="3600" b="1" dirty="0">
              <a:solidFill>
                <a:srgbClr val="0070C0"/>
              </a:solidFill>
            </a:endParaRPr>
          </a:p>
        </p:txBody>
      </p:sp>
      <p:sp>
        <p:nvSpPr>
          <p:cNvPr id="4" name="TextBox 3"/>
          <p:cNvSpPr txBox="1"/>
          <p:nvPr/>
        </p:nvSpPr>
        <p:spPr>
          <a:xfrm>
            <a:off x="838200" y="3620869"/>
            <a:ext cx="7543800" cy="646331"/>
          </a:xfrm>
          <a:prstGeom prst="rect">
            <a:avLst/>
          </a:prstGeom>
          <a:noFill/>
        </p:spPr>
        <p:txBody>
          <a:bodyPr wrap="square" rtlCol="0">
            <a:spAutoFit/>
          </a:bodyPr>
          <a:lstStyle/>
          <a:p>
            <a:pPr algn="ctr"/>
            <a:r>
              <a:rPr lang="en-US" sz="3600" b="1" dirty="0" smtClean="0">
                <a:solidFill>
                  <a:srgbClr val="0070C0"/>
                </a:solidFill>
              </a:rPr>
              <a:t>What have you seen in the video? </a:t>
            </a:r>
            <a:endParaRPr lang="en-US" sz="3600" b="1" dirty="0">
              <a:solidFill>
                <a:srgbClr val="0070C0"/>
              </a:solidFill>
            </a:endParaRPr>
          </a:p>
        </p:txBody>
      </p:sp>
      <p:sp>
        <p:nvSpPr>
          <p:cNvPr id="5" name="TextBox 4"/>
          <p:cNvSpPr txBox="1"/>
          <p:nvPr/>
        </p:nvSpPr>
        <p:spPr>
          <a:xfrm>
            <a:off x="685800" y="4687669"/>
            <a:ext cx="8001000" cy="1200329"/>
          </a:xfrm>
          <a:prstGeom prst="rect">
            <a:avLst/>
          </a:prstGeom>
          <a:noFill/>
        </p:spPr>
        <p:txBody>
          <a:bodyPr wrap="square" rtlCol="0">
            <a:spAutoFit/>
          </a:bodyPr>
          <a:lstStyle/>
          <a:p>
            <a:r>
              <a:rPr lang="en-US" sz="3600" b="1" dirty="0" smtClean="0"/>
              <a:t>A Baya Weaver (Babui pakhi) is building nest.</a:t>
            </a:r>
            <a:endParaRPr lang="en-US" sz="3600" b="1" dirty="0"/>
          </a:p>
        </p:txBody>
      </p:sp>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3957807673"/>
              </p:ext>
            </p:extLst>
          </p:nvPr>
        </p:nvGraphicFramePr>
        <p:xfrm>
          <a:off x="3581400" y="1524000"/>
          <a:ext cx="1524000" cy="1285875"/>
        </p:xfrm>
        <a:graphic>
          <a:graphicData uri="http://schemas.openxmlformats.org/presentationml/2006/ole">
            <mc:AlternateContent xmlns:mc="http://schemas.openxmlformats.org/markup-compatibility/2006">
              <mc:Choice xmlns:v="urn:schemas-microsoft-com:vml" Requires="v">
                <p:oleObj spid="_x0000_s2103"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3581400" y="1524000"/>
                        <a:ext cx="1524000" cy="1285875"/>
                      </a:xfrm>
                      <a:prstGeom prst="rect">
                        <a:avLst/>
                      </a:prstGeom>
                    </p:spPr>
                  </p:pic>
                </p:oleObj>
              </mc:Fallback>
            </mc:AlternateContent>
          </a:graphicData>
        </a:graphic>
      </p:graphicFrame>
    </p:spTree>
    <p:extLst>
      <p:ext uri="{BB962C8B-B14F-4D97-AF65-F5344CB8AC3E}">
        <p14:creationId xmlns:p14="http://schemas.microsoft.com/office/powerpoint/2010/main" val="420022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925"/>
          <a:stretch/>
        </p:blipFill>
        <p:spPr>
          <a:xfrm>
            <a:off x="4002483" y="685800"/>
            <a:ext cx="2093518" cy="240115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318" r="6775"/>
          <a:stretch/>
        </p:blipFill>
        <p:spPr>
          <a:xfrm>
            <a:off x="5334000" y="3721900"/>
            <a:ext cx="3311236" cy="2392703"/>
          </a:xfrm>
          <a:prstGeom prst="rect">
            <a:avLst/>
          </a:prstGeom>
          <a:ln>
            <a:solidFill>
              <a:schemeClr val="accent1">
                <a:lumMod val="60000"/>
                <a:lumOff val="40000"/>
              </a:schemeClr>
            </a:solidFill>
          </a:ln>
        </p:spPr>
      </p:pic>
      <p:sp>
        <p:nvSpPr>
          <p:cNvPr id="3" name="TextBox 2"/>
          <p:cNvSpPr txBox="1"/>
          <p:nvPr/>
        </p:nvSpPr>
        <p:spPr>
          <a:xfrm>
            <a:off x="588867" y="24825"/>
            <a:ext cx="8021733" cy="523220"/>
          </a:xfrm>
          <a:prstGeom prst="rect">
            <a:avLst/>
          </a:prstGeom>
          <a:noFill/>
        </p:spPr>
        <p:txBody>
          <a:bodyPr wrap="square" rtlCol="0">
            <a:spAutoFit/>
          </a:bodyPr>
          <a:lstStyle/>
          <a:p>
            <a:r>
              <a:rPr lang="en-US" sz="2800" b="1" dirty="0" smtClean="0"/>
              <a:t>Can you tell the names of the following birds?</a:t>
            </a:r>
            <a:endParaRPr lang="en-US" sz="2800" b="1" dirty="0"/>
          </a:p>
        </p:txBody>
      </p:sp>
      <p:sp>
        <p:nvSpPr>
          <p:cNvPr id="9" name="Rectangle 8"/>
          <p:cNvSpPr/>
          <p:nvPr/>
        </p:nvSpPr>
        <p:spPr>
          <a:xfrm>
            <a:off x="3904775" y="3048000"/>
            <a:ext cx="2274982" cy="523220"/>
          </a:xfrm>
          <a:prstGeom prst="rect">
            <a:avLst/>
          </a:prstGeom>
          <a:noFill/>
        </p:spPr>
        <p:txBody>
          <a:bodyPr wrap="none" lIns="91440" tIns="45720" rIns="91440" bIns="45720">
            <a:spAutoFit/>
          </a:bodyPr>
          <a:lstStyle/>
          <a:p>
            <a:pPr algn="ctr"/>
            <a:r>
              <a:rPr lang="en-US" sz="2800" b="1" dirty="0" smtClean="0">
                <a:ln w="1905"/>
                <a:solidFill>
                  <a:srgbClr val="C00000"/>
                </a:solidFill>
                <a:effectLst>
                  <a:innerShdw blurRad="69850" dist="43180" dir="5400000">
                    <a:srgbClr val="000000">
                      <a:alpha val="65000"/>
                    </a:srgbClr>
                  </a:innerShdw>
                </a:effectLst>
              </a:rPr>
              <a:t>Shalikh/Myna</a:t>
            </a:r>
            <a:endParaRPr lang="en-US" sz="2800" b="1" cap="none" spc="0" dirty="0">
              <a:ln w="1905"/>
              <a:solidFill>
                <a:srgbClr val="C00000"/>
              </a:solidFill>
              <a:effectLst>
                <a:innerShdw blurRad="69850" dist="43180" dir="5400000">
                  <a:srgbClr val="000000">
                    <a:alpha val="65000"/>
                  </a:srgbClr>
                </a:innerShdw>
              </a:effectLst>
            </a:endParaRPr>
          </a:p>
        </p:txBody>
      </p:sp>
      <p:sp>
        <p:nvSpPr>
          <p:cNvPr id="11" name="Rectangle 10"/>
          <p:cNvSpPr/>
          <p:nvPr/>
        </p:nvSpPr>
        <p:spPr>
          <a:xfrm>
            <a:off x="5816233" y="6120825"/>
            <a:ext cx="2305503" cy="523220"/>
          </a:xfrm>
          <a:prstGeom prst="rect">
            <a:avLst/>
          </a:prstGeom>
          <a:noFill/>
        </p:spPr>
        <p:txBody>
          <a:bodyPr wrap="none" lIns="91440" tIns="45720" rIns="91440" bIns="45720">
            <a:spAutoFit/>
          </a:bodyPr>
          <a:lstStyle/>
          <a:p>
            <a:pPr algn="ctr"/>
            <a:r>
              <a:rPr lang="en-US" sz="2800" b="1" dirty="0" smtClean="0">
                <a:ln w="1905"/>
                <a:solidFill>
                  <a:srgbClr val="C00000"/>
                </a:solidFill>
                <a:effectLst>
                  <a:innerShdw blurRad="69850" dist="43180" dir="5400000">
                    <a:srgbClr val="000000">
                      <a:alpha val="65000"/>
                    </a:srgbClr>
                  </a:innerShdw>
                </a:effectLst>
              </a:rPr>
              <a:t>Cuckoo (</a:t>
            </a:r>
            <a:r>
              <a:rPr lang="en-US" sz="2800" b="1" dirty="0">
                <a:ln w="1905"/>
                <a:solidFill>
                  <a:srgbClr val="C00000"/>
                </a:solidFill>
                <a:effectLst>
                  <a:innerShdw blurRad="69850" dist="43180" dir="5400000">
                    <a:srgbClr val="000000">
                      <a:alpha val="65000"/>
                    </a:srgbClr>
                  </a:innerShdw>
                </a:effectLst>
              </a:rPr>
              <a:t>K</a:t>
            </a:r>
            <a:r>
              <a:rPr lang="en-US" sz="2800" b="1" dirty="0" smtClean="0">
                <a:ln w="1905"/>
                <a:solidFill>
                  <a:srgbClr val="C00000"/>
                </a:solidFill>
                <a:effectLst>
                  <a:innerShdw blurRad="69850" dist="43180" dir="5400000">
                    <a:srgbClr val="000000">
                      <a:alpha val="65000"/>
                    </a:srgbClr>
                  </a:innerShdw>
                </a:effectLst>
              </a:rPr>
              <a:t>okil)</a:t>
            </a:r>
            <a:endParaRPr lang="en-US" sz="2800" b="1" cap="none" spc="0" dirty="0">
              <a:ln w="1905"/>
              <a:solidFill>
                <a:srgbClr val="C00000"/>
              </a:solidFill>
              <a:effectLst>
                <a:innerShdw blurRad="69850" dist="43180" dir="5400000">
                  <a:srgbClr val="000000">
                    <a:alpha val="65000"/>
                  </a:srgbClr>
                </a:innerShdw>
              </a:effectLst>
            </a:endParaRPr>
          </a:p>
        </p:txBody>
      </p:sp>
      <p:sp>
        <p:nvSpPr>
          <p:cNvPr id="13" name="Rectangle 12"/>
          <p:cNvSpPr/>
          <p:nvPr/>
        </p:nvSpPr>
        <p:spPr>
          <a:xfrm>
            <a:off x="1011073" y="6197025"/>
            <a:ext cx="2899768" cy="523220"/>
          </a:xfrm>
          <a:prstGeom prst="rect">
            <a:avLst/>
          </a:prstGeom>
          <a:noFill/>
        </p:spPr>
        <p:txBody>
          <a:bodyPr wrap="none" lIns="91440" tIns="45720" rIns="91440" bIns="45720">
            <a:spAutoFit/>
          </a:bodyPr>
          <a:lstStyle/>
          <a:p>
            <a:pPr algn="ctr"/>
            <a:r>
              <a:rPr lang="en-US" sz="2800" b="1" dirty="0" smtClean="0">
                <a:ln w="1905"/>
                <a:solidFill>
                  <a:srgbClr val="0070C0"/>
                </a:solidFill>
                <a:effectLst>
                  <a:innerShdw blurRad="69850" dist="43180" dir="5400000">
                    <a:srgbClr val="000000">
                      <a:alpha val="65000"/>
                    </a:srgbClr>
                  </a:innerShdw>
                </a:effectLst>
              </a:rPr>
              <a:t>Tuntuni/Tailorbird</a:t>
            </a:r>
            <a:endParaRPr lang="en-US" sz="2800" b="1" cap="none" spc="0" dirty="0">
              <a:ln w="1905"/>
              <a:solidFill>
                <a:srgbClr val="0070C0"/>
              </a:solidFill>
              <a:effectLst>
                <a:innerShdw blurRad="69850" dist="43180" dir="5400000">
                  <a:srgbClr val="000000">
                    <a:alpha val="65000"/>
                  </a:srgbClr>
                </a:innerShdw>
              </a:effectLst>
            </a:endParaRPr>
          </a:p>
        </p:txBody>
      </p:sp>
      <p:sp>
        <p:nvSpPr>
          <p:cNvPr id="7" name="Rectangle 6"/>
          <p:cNvSpPr/>
          <p:nvPr/>
        </p:nvSpPr>
        <p:spPr>
          <a:xfrm>
            <a:off x="152400" y="2209800"/>
            <a:ext cx="393056" cy="584775"/>
          </a:xfrm>
          <a:prstGeom prst="rect">
            <a:avLst/>
          </a:prstGeom>
          <a:noFill/>
        </p:spPr>
        <p:txBody>
          <a:bodyPr wrap="none" lIns="91440" tIns="45720" rIns="91440" bIns="45720">
            <a:spAutoFit/>
          </a:bodyPr>
          <a:lstStyle/>
          <a:p>
            <a:pPr algn="ctr"/>
            <a:r>
              <a:rPr lang="en-US" sz="3200" b="1" dirty="0">
                <a:ln w="1905"/>
                <a:effectLst>
                  <a:innerShdw blurRad="69850" dist="43180" dir="5400000">
                    <a:srgbClr val="000000">
                      <a:alpha val="65000"/>
                    </a:srgbClr>
                  </a:innerShdw>
                </a:effectLst>
              </a:rPr>
              <a:t>1</a:t>
            </a:r>
            <a:endParaRPr lang="en-US" sz="3200" b="1" cap="none" spc="0" dirty="0">
              <a:ln w="1905"/>
              <a:effectLst>
                <a:innerShdw blurRad="69850" dist="43180" dir="5400000">
                  <a:srgbClr val="000000">
                    <a:alpha val="65000"/>
                  </a:srgbClr>
                </a:innerShdw>
              </a:effectLst>
            </a:endParaRPr>
          </a:p>
        </p:txBody>
      </p:sp>
      <p:sp>
        <p:nvSpPr>
          <p:cNvPr id="16" name="Rectangle 15"/>
          <p:cNvSpPr/>
          <p:nvPr/>
        </p:nvSpPr>
        <p:spPr>
          <a:xfrm>
            <a:off x="3632720" y="2179995"/>
            <a:ext cx="393056" cy="584775"/>
          </a:xfrm>
          <a:prstGeom prst="rect">
            <a:avLst/>
          </a:prstGeom>
          <a:noFill/>
        </p:spPr>
        <p:txBody>
          <a:bodyPr wrap="none" lIns="91440" tIns="45720" rIns="91440" bIns="45720">
            <a:spAutoFit/>
          </a:bodyPr>
          <a:lstStyle/>
          <a:p>
            <a:pPr algn="ctr"/>
            <a:r>
              <a:rPr lang="en-US" sz="3200" b="1" dirty="0">
                <a:ln w="1905"/>
                <a:effectLst>
                  <a:innerShdw blurRad="69850" dist="43180" dir="5400000">
                    <a:srgbClr val="000000">
                      <a:alpha val="65000"/>
                    </a:srgbClr>
                  </a:innerShdw>
                </a:effectLst>
              </a:rPr>
              <a:t>2</a:t>
            </a:r>
            <a:endParaRPr lang="en-US" sz="3200" b="1" cap="none" spc="0" dirty="0">
              <a:ln w="1905"/>
              <a:effectLst>
                <a:innerShdw blurRad="69850" dist="43180" dir="5400000">
                  <a:srgbClr val="000000">
                    <a:alpha val="65000"/>
                  </a:srgbClr>
                </a:innerShdw>
              </a:effectLst>
            </a:endParaRPr>
          </a:p>
        </p:txBody>
      </p:sp>
      <p:sp>
        <p:nvSpPr>
          <p:cNvPr id="17" name="Rectangle 16"/>
          <p:cNvSpPr/>
          <p:nvPr/>
        </p:nvSpPr>
        <p:spPr>
          <a:xfrm>
            <a:off x="6147320" y="2209800"/>
            <a:ext cx="393056" cy="584775"/>
          </a:xfrm>
          <a:prstGeom prst="rect">
            <a:avLst/>
          </a:prstGeom>
          <a:noFill/>
        </p:spPr>
        <p:txBody>
          <a:bodyPr wrap="none" lIns="91440" tIns="45720" rIns="91440" bIns="45720">
            <a:spAutoFit/>
          </a:bodyPr>
          <a:lstStyle/>
          <a:p>
            <a:pPr algn="ctr"/>
            <a:r>
              <a:rPr lang="en-US" sz="3200" b="1" dirty="0">
                <a:ln w="1905"/>
                <a:effectLst>
                  <a:innerShdw blurRad="69850" dist="43180" dir="5400000">
                    <a:srgbClr val="000000">
                      <a:alpha val="65000"/>
                    </a:srgbClr>
                  </a:innerShdw>
                </a:effectLst>
              </a:rPr>
              <a:t>3</a:t>
            </a:r>
            <a:endParaRPr lang="en-US" sz="3200" b="1" cap="none" spc="0" dirty="0">
              <a:ln w="1905"/>
              <a:effectLst>
                <a:innerShdw blurRad="69850" dist="43180" dir="5400000">
                  <a:srgbClr val="000000">
                    <a:alpha val="65000"/>
                  </a:srgbClr>
                </a:innerShdw>
              </a:effectLst>
            </a:endParaRPr>
          </a:p>
        </p:txBody>
      </p:sp>
      <p:sp>
        <p:nvSpPr>
          <p:cNvPr id="18" name="Rectangle 17"/>
          <p:cNvSpPr/>
          <p:nvPr/>
        </p:nvSpPr>
        <p:spPr>
          <a:xfrm>
            <a:off x="724296" y="5221069"/>
            <a:ext cx="418704" cy="646331"/>
          </a:xfrm>
          <a:prstGeom prst="rect">
            <a:avLst/>
          </a:prstGeom>
          <a:noFill/>
        </p:spPr>
        <p:txBody>
          <a:bodyPr wrap="none" lIns="91440" tIns="45720" rIns="91440" bIns="45720">
            <a:spAutoFit/>
          </a:bodyPr>
          <a:lstStyle/>
          <a:p>
            <a:pPr algn="ctr"/>
            <a:r>
              <a:rPr lang="en-US" sz="3600" b="1" dirty="0">
                <a:ln w="1905"/>
                <a:effectLst>
                  <a:innerShdw blurRad="69850" dist="43180" dir="5400000">
                    <a:srgbClr val="000000">
                      <a:alpha val="65000"/>
                    </a:srgbClr>
                  </a:innerShdw>
                </a:effectLst>
              </a:rPr>
              <a:t>4</a:t>
            </a:r>
            <a:endParaRPr lang="en-US" sz="3600" b="1" cap="none" spc="0" dirty="0">
              <a:ln w="1905"/>
              <a:effectLst>
                <a:innerShdw blurRad="69850" dist="43180" dir="5400000">
                  <a:srgbClr val="000000">
                    <a:alpha val="65000"/>
                  </a:srgbClr>
                </a:innerShdw>
              </a:effectLst>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721900"/>
            <a:ext cx="2086642" cy="2526500"/>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29594" r="11118"/>
          <a:stretch/>
        </p:blipFill>
        <p:spPr>
          <a:xfrm>
            <a:off x="6518562" y="685801"/>
            <a:ext cx="2473038" cy="2401155"/>
          </a:xfrm>
          <a:prstGeom prst="rect">
            <a:avLst/>
          </a:prstGeom>
        </p:spPr>
      </p:pic>
      <p:sp>
        <p:nvSpPr>
          <p:cNvPr id="21" name="Rectangle 20"/>
          <p:cNvSpPr/>
          <p:nvPr/>
        </p:nvSpPr>
        <p:spPr>
          <a:xfrm>
            <a:off x="4800600" y="5105400"/>
            <a:ext cx="418704" cy="646331"/>
          </a:xfrm>
          <a:prstGeom prst="rect">
            <a:avLst/>
          </a:prstGeom>
          <a:noFill/>
        </p:spPr>
        <p:txBody>
          <a:bodyPr wrap="none" lIns="91440" tIns="45720" rIns="91440" bIns="45720">
            <a:spAutoFit/>
          </a:bodyPr>
          <a:lstStyle/>
          <a:p>
            <a:pPr algn="ctr"/>
            <a:r>
              <a:rPr lang="en-US" sz="3600" b="1" dirty="0">
                <a:ln w="1905"/>
                <a:effectLst>
                  <a:innerShdw blurRad="69850" dist="43180" dir="5400000">
                    <a:srgbClr val="000000">
                      <a:alpha val="65000"/>
                    </a:srgbClr>
                  </a:innerShdw>
                </a:effectLst>
              </a:rPr>
              <a:t>5</a:t>
            </a:r>
            <a:endParaRPr lang="en-US" sz="3600" b="1" cap="none" spc="0" dirty="0">
              <a:ln w="1905"/>
              <a:effectLst>
                <a:innerShdw blurRad="69850" dist="43180" dir="5400000">
                  <a:srgbClr val="000000">
                    <a:alpha val="65000"/>
                  </a:srgbClr>
                </a:innerShdw>
              </a:effectLst>
            </a:endParaRPr>
          </a:p>
        </p:txBody>
      </p:sp>
      <p:sp>
        <p:nvSpPr>
          <p:cNvPr id="22" name="Rectangle 21"/>
          <p:cNvSpPr/>
          <p:nvPr/>
        </p:nvSpPr>
        <p:spPr>
          <a:xfrm>
            <a:off x="7327589" y="2996625"/>
            <a:ext cx="958659" cy="523220"/>
          </a:xfrm>
          <a:prstGeom prst="rect">
            <a:avLst/>
          </a:prstGeom>
          <a:noFill/>
        </p:spPr>
        <p:txBody>
          <a:bodyPr wrap="none" lIns="91440" tIns="45720" rIns="91440" bIns="45720">
            <a:spAutoFit/>
          </a:bodyPr>
          <a:lstStyle/>
          <a:p>
            <a:pPr algn="ctr"/>
            <a:r>
              <a:rPr lang="en-US" sz="2800" b="1" dirty="0" smtClean="0">
                <a:ln w="1905"/>
                <a:solidFill>
                  <a:srgbClr val="0070C0"/>
                </a:solidFill>
                <a:effectLst>
                  <a:innerShdw blurRad="69850" dist="43180" dir="5400000">
                    <a:srgbClr val="000000">
                      <a:alpha val="65000"/>
                    </a:srgbClr>
                  </a:innerShdw>
                </a:effectLst>
              </a:rPr>
              <a:t>Crow</a:t>
            </a:r>
            <a:endParaRPr lang="en-US" sz="2800" b="1" cap="none" spc="0" dirty="0">
              <a:ln w="1905"/>
              <a:solidFill>
                <a:srgbClr val="0070C0"/>
              </a:solidFill>
              <a:effectLst>
                <a:innerShdw blurRad="69850" dist="43180" dir="5400000">
                  <a:srgbClr val="000000">
                    <a:alpha val="65000"/>
                  </a:srgbClr>
                </a:innerShdw>
              </a:effectLst>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685800"/>
            <a:ext cx="3054879" cy="2395691"/>
          </a:xfrm>
          <a:prstGeom prst="rect">
            <a:avLst/>
          </a:prstGeom>
        </p:spPr>
      </p:pic>
      <p:sp>
        <p:nvSpPr>
          <p:cNvPr id="24" name="Rectangle 23"/>
          <p:cNvSpPr/>
          <p:nvPr/>
        </p:nvSpPr>
        <p:spPr>
          <a:xfrm>
            <a:off x="730849" y="2971800"/>
            <a:ext cx="2251065" cy="523220"/>
          </a:xfrm>
          <a:prstGeom prst="rect">
            <a:avLst/>
          </a:prstGeom>
          <a:noFill/>
        </p:spPr>
        <p:txBody>
          <a:bodyPr wrap="none" lIns="91440" tIns="45720" rIns="91440" bIns="45720">
            <a:spAutoFit/>
          </a:bodyPr>
          <a:lstStyle/>
          <a:p>
            <a:pPr algn="ctr"/>
            <a:r>
              <a:rPr lang="en-US" sz="2800" b="1" dirty="0" smtClean="0">
                <a:ln w="1905"/>
                <a:solidFill>
                  <a:srgbClr val="0070C0"/>
                </a:solidFill>
                <a:effectLst>
                  <a:innerShdw blurRad="69850" dist="43180" dir="5400000">
                    <a:srgbClr val="000000">
                      <a:alpha val="65000"/>
                    </a:srgbClr>
                  </a:innerShdw>
                </a:effectLst>
              </a:rPr>
              <a:t>Magpie Robin</a:t>
            </a:r>
            <a:endParaRPr lang="en-US" sz="2800" b="1" cap="none" spc="0" dirty="0">
              <a:ln w="1905"/>
              <a:solidFill>
                <a:srgbClr val="0070C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14635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7" grpId="0"/>
      <p:bldP spid="16" grpId="0"/>
      <p:bldP spid="17" grpId="0"/>
      <p:bldP spid="18" grpId="0"/>
      <p:bldP spid="21"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2175" y="3810000"/>
            <a:ext cx="2195945" cy="2287872"/>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5657"/>
          <a:stretch/>
        </p:blipFill>
        <p:spPr>
          <a:xfrm>
            <a:off x="6072354" y="762000"/>
            <a:ext cx="2017166" cy="2378831"/>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12292"/>
          <a:stretch/>
        </p:blipFill>
        <p:spPr>
          <a:xfrm>
            <a:off x="990600" y="3733800"/>
            <a:ext cx="2481544" cy="2357769"/>
          </a:xfrm>
          <a:prstGeom prst="rect">
            <a:avLst/>
          </a:prstGeom>
        </p:spPr>
      </p:pic>
      <p:sp>
        <p:nvSpPr>
          <p:cNvPr id="17" name="Rectangle 16"/>
          <p:cNvSpPr/>
          <p:nvPr/>
        </p:nvSpPr>
        <p:spPr>
          <a:xfrm>
            <a:off x="470792" y="2524780"/>
            <a:ext cx="367408" cy="523220"/>
          </a:xfrm>
          <a:prstGeom prst="rect">
            <a:avLst/>
          </a:prstGeom>
          <a:noFill/>
        </p:spPr>
        <p:txBody>
          <a:bodyPr wrap="none" lIns="91440" tIns="45720" rIns="91440" bIns="45720">
            <a:spAutoFit/>
          </a:bodyPr>
          <a:lstStyle/>
          <a:p>
            <a:pPr algn="ctr"/>
            <a:r>
              <a:rPr lang="en-US" sz="2800" b="1" dirty="0">
                <a:ln w="1905"/>
                <a:effectLst>
                  <a:innerShdw blurRad="69850" dist="43180" dir="5400000">
                    <a:srgbClr val="000000">
                      <a:alpha val="65000"/>
                    </a:srgbClr>
                  </a:innerShdw>
                </a:effectLst>
              </a:rPr>
              <a:t>6</a:t>
            </a:r>
            <a:endParaRPr lang="en-US" sz="2800" b="1" cap="none" spc="0" dirty="0">
              <a:ln w="1905"/>
              <a:effectLst>
                <a:innerShdw blurRad="69850" dist="43180" dir="5400000">
                  <a:srgbClr val="000000">
                    <a:alpha val="65000"/>
                  </a:srgbClr>
                </a:innerShdw>
              </a:effectLst>
            </a:endParaRPr>
          </a:p>
        </p:txBody>
      </p:sp>
      <p:sp>
        <p:nvSpPr>
          <p:cNvPr id="18" name="Rectangle 17"/>
          <p:cNvSpPr/>
          <p:nvPr/>
        </p:nvSpPr>
        <p:spPr>
          <a:xfrm>
            <a:off x="546992" y="5532750"/>
            <a:ext cx="367408" cy="523220"/>
          </a:xfrm>
          <a:prstGeom prst="rect">
            <a:avLst/>
          </a:prstGeom>
          <a:noFill/>
        </p:spPr>
        <p:txBody>
          <a:bodyPr wrap="none" lIns="91440" tIns="45720" rIns="91440" bIns="45720">
            <a:spAutoFit/>
          </a:bodyPr>
          <a:lstStyle/>
          <a:p>
            <a:pPr algn="ctr"/>
            <a:r>
              <a:rPr lang="en-US" sz="2800" b="1" dirty="0">
                <a:ln w="1905"/>
                <a:effectLst>
                  <a:innerShdw blurRad="69850" dist="43180" dir="5400000">
                    <a:srgbClr val="000000">
                      <a:alpha val="65000"/>
                    </a:srgbClr>
                  </a:innerShdw>
                </a:effectLst>
              </a:rPr>
              <a:t>8</a:t>
            </a:r>
            <a:endParaRPr lang="en-US" sz="2800" b="1" cap="none" spc="0" dirty="0">
              <a:ln w="1905"/>
              <a:effectLst>
                <a:innerShdw blurRad="69850" dist="43180" dir="5400000">
                  <a:srgbClr val="000000">
                    <a:alpha val="65000"/>
                  </a:srgbClr>
                </a:innerShdw>
              </a:effectLst>
            </a:endParaRPr>
          </a:p>
        </p:txBody>
      </p:sp>
      <p:sp>
        <p:nvSpPr>
          <p:cNvPr id="19" name="Rectangle 18"/>
          <p:cNvSpPr/>
          <p:nvPr/>
        </p:nvSpPr>
        <p:spPr>
          <a:xfrm>
            <a:off x="5576192" y="5532750"/>
            <a:ext cx="367408" cy="523220"/>
          </a:xfrm>
          <a:prstGeom prst="rect">
            <a:avLst/>
          </a:prstGeom>
          <a:noFill/>
        </p:spPr>
        <p:txBody>
          <a:bodyPr wrap="none" lIns="91440" tIns="45720" rIns="91440" bIns="45720">
            <a:spAutoFit/>
          </a:bodyPr>
          <a:lstStyle/>
          <a:p>
            <a:pPr algn="ctr"/>
            <a:r>
              <a:rPr lang="en-US" sz="2800" b="1" dirty="0">
                <a:ln w="1905"/>
                <a:effectLst>
                  <a:innerShdw blurRad="69850" dist="43180" dir="5400000">
                    <a:srgbClr val="000000">
                      <a:alpha val="65000"/>
                    </a:srgbClr>
                  </a:innerShdw>
                </a:effectLst>
              </a:rPr>
              <a:t>9</a:t>
            </a:r>
            <a:endParaRPr lang="en-US" sz="2800" b="1" cap="none" spc="0" dirty="0">
              <a:ln w="1905"/>
              <a:effectLst>
                <a:innerShdw blurRad="69850" dist="43180" dir="5400000">
                  <a:srgbClr val="000000">
                    <a:alpha val="65000"/>
                  </a:srgbClr>
                </a:innerShdw>
              </a:effectLst>
            </a:endParaRPr>
          </a:p>
        </p:txBody>
      </p:sp>
      <p:sp>
        <p:nvSpPr>
          <p:cNvPr id="22" name="Rectangle 21"/>
          <p:cNvSpPr/>
          <p:nvPr/>
        </p:nvSpPr>
        <p:spPr>
          <a:xfrm>
            <a:off x="6605767" y="6019800"/>
            <a:ext cx="1232838" cy="584775"/>
          </a:xfrm>
          <a:prstGeom prst="rect">
            <a:avLst/>
          </a:prstGeom>
          <a:noFill/>
        </p:spPr>
        <p:txBody>
          <a:bodyPr wrap="none" lIns="91440" tIns="45720" rIns="91440" bIns="45720">
            <a:spAutoFit/>
          </a:bodyPr>
          <a:lstStyle/>
          <a:p>
            <a:pPr algn="ctr"/>
            <a:r>
              <a:rPr lang="en-US" sz="3200" b="1" dirty="0" smtClean="0">
                <a:ln w="1905"/>
                <a:solidFill>
                  <a:srgbClr val="C00000"/>
                </a:solidFill>
                <a:effectLst>
                  <a:innerShdw blurRad="69850" dist="43180" dir="5400000">
                    <a:srgbClr val="000000">
                      <a:alpha val="65000"/>
                    </a:srgbClr>
                  </a:innerShdw>
                </a:effectLst>
              </a:rPr>
              <a:t>Heron</a:t>
            </a:r>
            <a:endParaRPr lang="en-US" sz="3200" b="1" cap="none" spc="0" dirty="0">
              <a:ln w="1905"/>
              <a:solidFill>
                <a:srgbClr val="C00000"/>
              </a:solidFill>
              <a:effectLst>
                <a:innerShdw blurRad="69850" dist="43180" dir="5400000">
                  <a:srgbClr val="000000">
                    <a:alpha val="65000"/>
                  </a:srgbClr>
                </a:innerShdw>
              </a:effectLst>
            </a:endParaRPr>
          </a:p>
        </p:txBody>
      </p:sp>
      <p:sp>
        <p:nvSpPr>
          <p:cNvPr id="23" name="Rectangle 22"/>
          <p:cNvSpPr/>
          <p:nvPr/>
        </p:nvSpPr>
        <p:spPr>
          <a:xfrm>
            <a:off x="6108320" y="3109311"/>
            <a:ext cx="2069989" cy="523220"/>
          </a:xfrm>
          <a:prstGeom prst="rect">
            <a:avLst/>
          </a:prstGeom>
          <a:noFill/>
        </p:spPr>
        <p:txBody>
          <a:bodyPr wrap="none" lIns="91440" tIns="45720" rIns="91440" bIns="45720">
            <a:spAutoFit/>
          </a:bodyPr>
          <a:lstStyle/>
          <a:p>
            <a:pPr algn="ctr"/>
            <a:r>
              <a:rPr lang="en-US" sz="2800" b="1" dirty="0" smtClean="0">
                <a:ln w="1905"/>
                <a:solidFill>
                  <a:srgbClr val="0070C0"/>
                </a:solidFill>
                <a:effectLst>
                  <a:innerShdw blurRad="69850" dist="43180" dir="5400000">
                    <a:srgbClr val="000000">
                      <a:alpha val="65000"/>
                    </a:srgbClr>
                  </a:innerShdw>
                </a:effectLst>
              </a:rPr>
              <a:t>Woodpecker</a:t>
            </a:r>
            <a:endParaRPr lang="en-US" sz="2800" b="1" cap="none" spc="0" dirty="0">
              <a:ln w="1905"/>
              <a:solidFill>
                <a:srgbClr val="0070C0"/>
              </a:solidFill>
              <a:effectLst>
                <a:innerShdw blurRad="69850" dist="43180" dir="5400000">
                  <a:srgbClr val="000000">
                    <a:alpha val="65000"/>
                  </a:srgbClr>
                </a:innerShdw>
              </a:effectLst>
            </a:endParaRPr>
          </a:p>
        </p:txBody>
      </p:sp>
      <p:sp>
        <p:nvSpPr>
          <p:cNvPr id="24" name="Rectangle 23"/>
          <p:cNvSpPr/>
          <p:nvPr/>
        </p:nvSpPr>
        <p:spPr>
          <a:xfrm>
            <a:off x="1371600" y="6096000"/>
            <a:ext cx="1678665" cy="523220"/>
          </a:xfrm>
          <a:prstGeom prst="rect">
            <a:avLst/>
          </a:prstGeom>
          <a:noFill/>
        </p:spPr>
        <p:txBody>
          <a:bodyPr wrap="none" lIns="91440" tIns="45720" rIns="91440" bIns="45720">
            <a:spAutoFit/>
          </a:bodyPr>
          <a:lstStyle/>
          <a:p>
            <a:pPr algn="ctr"/>
            <a:r>
              <a:rPr lang="en-US" sz="2800" b="1" dirty="0" smtClean="0">
                <a:ln w="1905"/>
                <a:solidFill>
                  <a:srgbClr val="0070C0"/>
                </a:solidFill>
                <a:effectLst>
                  <a:innerShdw blurRad="69850" dist="43180" dir="5400000">
                    <a:srgbClr val="000000">
                      <a:alpha val="65000"/>
                    </a:srgbClr>
                  </a:innerShdw>
                </a:effectLst>
              </a:rPr>
              <a:t>Kingfisher</a:t>
            </a:r>
            <a:endParaRPr lang="en-US" sz="2800" b="1" cap="none" spc="0" dirty="0">
              <a:ln w="1905"/>
              <a:solidFill>
                <a:srgbClr val="0070C0"/>
              </a:solidFill>
              <a:effectLst>
                <a:innerShdw blurRad="69850" dist="43180" dir="5400000">
                  <a:srgbClr val="000000">
                    <a:alpha val="65000"/>
                  </a:srgbClr>
                </a:innerShdw>
              </a:effectLst>
            </a:endParaRPr>
          </a:p>
        </p:txBody>
      </p:sp>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t="5637" b="4180"/>
          <a:stretch/>
        </p:blipFill>
        <p:spPr>
          <a:xfrm>
            <a:off x="914400" y="762000"/>
            <a:ext cx="3062843" cy="2211239"/>
          </a:xfrm>
          <a:prstGeom prst="rect">
            <a:avLst/>
          </a:prstGeom>
        </p:spPr>
      </p:pic>
      <p:sp>
        <p:nvSpPr>
          <p:cNvPr id="27" name="Rectangle 26"/>
          <p:cNvSpPr/>
          <p:nvPr/>
        </p:nvSpPr>
        <p:spPr>
          <a:xfrm>
            <a:off x="1509253" y="3033111"/>
            <a:ext cx="1229311" cy="523220"/>
          </a:xfrm>
          <a:prstGeom prst="rect">
            <a:avLst/>
          </a:prstGeom>
          <a:noFill/>
        </p:spPr>
        <p:txBody>
          <a:bodyPr wrap="none" lIns="91440" tIns="45720" rIns="91440" bIns="45720">
            <a:spAutoFit/>
          </a:bodyPr>
          <a:lstStyle/>
          <a:p>
            <a:pPr algn="ctr"/>
            <a:r>
              <a:rPr lang="en-US" sz="2800" b="1" dirty="0" smtClean="0">
                <a:ln w="1905"/>
                <a:solidFill>
                  <a:srgbClr val="C00000"/>
                </a:solidFill>
                <a:effectLst>
                  <a:innerShdw blurRad="69850" dist="43180" dir="5400000">
                    <a:srgbClr val="000000">
                      <a:alpha val="65000"/>
                    </a:srgbClr>
                  </a:innerShdw>
                </a:effectLst>
              </a:rPr>
              <a:t>Moyna</a:t>
            </a:r>
            <a:endParaRPr lang="en-US" sz="2800" b="1" cap="none" spc="0" dirty="0">
              <a:ln w="1905"/>
              <a:solidFill>
                <a:srgbClr val="C00000"/>
              </a:solidFill>
              <a:effectLst>
                <a:innerShdw blurRad="69850" dist="43180" dir="5400000">
                  <a:srgbClr val="000000">
                    <a:alpha val="65000"/>
                  </a:srgbClr>
                </a:innerShdw>
              </a:effectLst>
            </a:endParaRPr>
          </a:p>
        </p:txBody>
      </p:sp>
      <p:sp>
        <p:nvSpPr>
          <p:cNvPr id="28" name="Rectangle 27"/>
          <p:cNvSpPr/>
          <p:nvPr/>
        </p:nvSpPr>
        <p:spPr>
          <a:xfrm>
            <a:off x="5576192" y="2438400"/>
            <a:ext cx="367408" cy="523220"/>
          </a:xfrm>
          <a:prstGeom prst="rect">
            <a:avLst/>
          </a:prstGeom>
          <a:noFill/>
        </p:spPr>
        <p:txBody>
          <a:bodyPr wrap="none" lIns="91440" tIns="45720" rIns="91440" bIns="45720">
            <a:spAutoFit/>
          </a:bodyPr>
          <a:lstStyle/>
          <a:p>
            <a:pPr algn="ctr"/>
            <a:r>
              <a:rPr lang="en-US" sz="2800" b="1" dirty="0">
                <a:ln w="1905"/>
                <a:effectLst>
                  <a:innerShdw blurRad="69850" dist="43180" dir="5400000">
                    <a:srgbClr val="000000">
                      <a:alpha val="65000"/>
                    </a:srgbClr>
                  </a:innerShdw>
                </a:effectLst>
              </a:rPr>
              <a:t>7</a:t>
            </a:r>
            <a:endParaRPr lang="en-US" sz="2800" b="1" cap="none" spc="0" dirty="0">
              <a:ln w="1905"/>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0299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2000"/>
                                        <p:tgtEl>
                                          <p:spTgt spid="18"/>
                                        </p:tgtEl>
                                      </p:cBhvr>
                                    </p:animEffect>
                                  </p:childTnLst>
                                </p:cTn>
                              </p:par>
                              <p:par>
                                <p:cTn id="34" presetID="21" presetClass="entr" presetSubtype="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2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animEffect transition="in" filter="wipe(down)">
                                      <p:cBhvr>
                                        <p:cTn id="41" dur="500"/>
                                        <p:tgtEl>
                                          <p:spTgt spid="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2" grpId="0"/>
      <p:bldP spid="23"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6626" y="1197114"/>
            <a:ext cx="391075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accent6">
                    <a:lumMod val="75000"/>
                  </a:schemeClr>
                </a:solidFill>
                <a:effectLst>
                  <a:outerShdw blurRad="50800" dist="39000" dir="5460000" algn="tl">
                    <a:srgbClr val="000000">
                      <a:alpha val="38000"/>
                    </a:srgbClr>
                  </a:outerShdw>
                </a:effectLst>
              </a:rPr>
              <a:t>Today our topic is</a:t>
            </a:r>
            <a:endParaRPr lang="en-US" sz="4000" b="1" cap="none" spc="0" dirty="0">
              <a:ln w="11430"/>
              <a:solidFill>
                <a:schemeClr val="accent6">
                  <a:lumMod val="75000"/>
                </a:schemeClr>
              </a:solidFill>
              <a:effectLst>
                <a:outerShdw blurRad="50800" dist="39000" dir="5460000" algn="tl">
                  <a:srgbClr val="000000">
                    <a:alpha val="38000"/>
                  </a:srgbClr>
                </a:outerShdw>
              </a:effectLst>
            </a:endParaRPr>
          </a:p>
        </p:txBody>
      </p:sp>
      <p:sp>
        <p:nvSpPr>
          <p:cNvPr id="6" name="Rectangle 5"/>
          <p:cNvSpPr/>
          <p:nvPr/>
        </p:nvSpPr>
        <p:spPr>
          <a:xfrm>
            <a:off x="1650594" y="2505670"/>
            <a:ext cx="584281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00B050"/>
                </a:solidFill>
                <a:effectLst>
                  <a:outerShdw blurRad="50800" dist="39000" dir="5460000" algn="tl">
                    <a:srgbClr val="000000">
                      <a:alpha val="38000"/>
                    </a:srgbClr>
                  </a:outerShdw>
                </a:effectLst>
              </a:rPr>
              <a:t>Birds of Bangladesh</a:t>
            </a:r>
            <a:endParaRPr lang="en-US" sz="5400" b="1" cap="none" spc="0" dirty="0">
              <a:ln w="11430"/>
              <a:solidFill>
                <a:srgbClr val="00B050"/>
              </a:solidFill>
              <a:effectLst>
                <a:outerShdw blurRad="50800" dist="39000" dir="5460000" algn="tl">
                  <a:srgbClr val="000000">
                    <a:alpha val="38000"/>
                  </a:srgbClr>
                </a:outerShdw>
              </a:effectLst>
            </a:endParaRPr>
          </a:p>
        </p:txBody>
      </p:sp>
      <p:sp>
        <p:nvSpPr>
          <p:cNvPr id="9" name="Rectangle 8"/>
          <p:cNvSpPr/>
          <p:nvPr/>
        </p:nvSpPr>
        <p:spPr>
          <a:xfrm>
            <a:off x="3268600" y="3867880"/>
            <a:ext cx="2412840" cy="707886"/>
          </a:xfrm>
          <a:prstGeom prst="rect">
            <a:avLst/>
          </a:prstGeom>
          <a:noFill/>
        </p:spPr>
        <p:txBody>
          <a:bodyPr wrap="none" lIns="91440" tIns="45720" rIns="91440" bIns="45720">
            <a:spAutoFit/>
          </a:bodyPr>
          <a:lstStyle/>
          <a:p>
            <a:pPr algn="ctr"/>
            <a:r>
              <a:rPr lang="en-US" sz="4000" b="1" cap="none" spc="0" dirty="0" smtClean="0">
                <a:ln w="1905"/>
                <a:solidFill>
                  <a:srgbClr val="00B0F0"/>
                </a:solidFill>
                <a:effectLst>
                  <a:innerShdw blurRad="69850" dist="43180" dir="5400000">
                    <a:srgbClr val="000000">
                      <a:alpha val="65000"/>
                    </a:srgbClr>
                  </a:innerShdw>
                </a:effectLst>
              </a:rPr>
              <a:t>Lesson- 12</a:t>
            </a:r>
            <a:endParaRPr lang="en-US" sz="4000" b="1" cap="none" spc="0" dirty="0">
              <a:ln w="1905"/>
              <a:solidFill>
                <a:srgbClr val="00B0F0"/>
              </a:solidFill>
              <a:effectLst>
                <a:innerShdw blurRad="69850" dist="43180" dir="5400000">
                  <a:srgbClr val="000000">
                    <a:alpha val="65000"/>
                  </a:srgbClr>
                </a:innerShdw>
              </a:effectLst>
            </a:endParaRPr>
          </a:p>
        </p:txBody>
      </p:sp>
      <p:sp>
        <p:nvSpPr>
          <p:cNvPr id="10" name="Rectangle 9"/>
          <p:cNvSpPr/>
          <p:nvPr/>
        </p:nvSpPr>
        <p:spPr>
          <a:xfrm>
            <a:off x="3340206" y="4473714"/>
            <a:ext cx="1988558" cy="707886"/>
          </a:xfrm>
          <a:prstGeom prst="rect">
            <a:avLst/>
          </a:prstGeom>
          <a:noFill/>
        </p:spPr>
        <p:txBody>
          <a:bodyPr wrap="none" lIns="91440" tIns="45720" rIns="91440" bIns="45720">
            <a:spAutoFit/>
          </a:bodyPr>
          <a:lstStyle/>
          <a:p>
            <a:pPr algn="ctr"/>
            <a:r>
              <a:rPr lang="en-US" sz="4000" b="1" dirty="0" smtClean="0">
                <a:ln w="1905"/>
                <a:solidFill>
                  <a:srgbClr val="00B0F0"/>
                </a:solidFill>
                <a:effectLst>
                  <a:innerShdw blurRad="69850" dist="43180" dir="5400000">
                    <a:srgbClr val="000000">
                      <a:alpha val="65000"/>
                    </a:srgbClr>
                  </a:innerShdw>
                </a:effectLst>
              </a:rPr>
              <a:t>Page</a:t>
            </a:r>
            <a:r>
              <a:rPr lang="en-US" sz="4000" b="1" cap="none" spc="0" dirty="0" smtClean="0">
                <a:ln w="1905"/>
                <a:solidFill>
                  <a:srgbClr val="00B0F0"/>
                </a:solidFill>
                <a:effectLst>
                  <a:innerShdw blurRad="69850" dist="43180" dir="5400000">
                    <a:srgbClr val="000000">
                      <a:alpha val="65000"/>
                    </a:srgbClr>
                  </a:innerShdw>
                </a:effectLst>
              </a:rPr>
              <a:t>- 37</a:t>
            </a:r>
            <a:endParaRPr lang="en-US" sz="4000" b="1" cap="none" spc="0" dirty="0">
              <a:ln w="1905"/>
              <a:solidFill>
                <a:srgbClr val="00B0F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90368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2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5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126" y="1005375"/>
            <a:ext cx="8153401" cy="584775"/>
          </a:xfrm>
          <a:prstGeom prst="rect">
            <a:avLst/>
          </a:prstGeom>
          <a:solidFill>
            <a:schemeClr val="accent2">
              <a:lumMod val="40000"/>
              <a:lumOff val="60000"/>
            </a:schemeClr>
          </a:solidFill>
          <a:ln>
            <a:noFill/>
          </a:ln>
          <a:effectLst>
            <a:outerShdw blurRad="149987" dist="250190" dir="8460000" algn="ctr">
              <a:srgbClr val="000000">
                <a:alpha val="28000"/>
              </a:srgbClr>
            </a:outerShdw>
          </a:effectLst>
        </p:spPr>
        <p:txBody>
          <a:bodyPr wrap="square" rtlCol="0">
            <a:spAutoFit/>
          </a:bodyPr>
          <a:lstStyle/>
          <a:p>
            <a:pPr algn="ctr"/>
            <a:r>
              <a:rPr lang="en-US" sz="3200" dirty="0" smtClean="0"/>
              <a:t>OBJECTIVES OF THE LESSON</a:t>
            </a:r>
            <a:endParaRPr lang="en-US" sz="3200" dirty="0"/>
          </a:p>
        </p:txBody>
      </p:sp>
      <p:sp>
        <p:nvSpPr>
          <p:cNvPr id="3" name="TextBox 2"/>
          <p:cNvSpPr txBox="1"/>
          <p:nvPr/>
        </p:nvSpPr>
        <p:spPr>
          <a:xfrm>
            <a:off x="464127" y="2099370"/>
            <a:ext cx="8153400" cy="3539430"/>
          </a:xfrm>
          <a:prstGeom prst="rec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2800" dirty="0" smtClean="0"/>
              <a:t>By the end of the lesson the students will be able to</a:t>
            </a:r>
            <a:endParaRPr lang="en-US" sz="2800" dirty="0"/>
          </a:p>
          <a:p>
            <a:pPr marL="457200" indent="-457200">
              <a:buFont typeface="Arial" charset="0"/>
              <a:buChar char="•"/>
            </a:pPr>
            <a:r>
              <a:rPr lang="en-US" sz="2800" dirty="0" smtClean="0"/>
              <a:t>Talk about the video and pictures. (</a:t>
            </a:r>
            <a:r>
              <a:rPr lang="en-US" sz="2800" dirty="0" smtClean="0">
                <a:solidFill>
                  <a:srgbClr val="0070C0"/>
                </a:solidFill>
              </a:rPr>
              <a:t>Speaking skill</a:t>
            </a:r>
            <a:r>
              <a:rPr lang="en-US" sz="2800" dirty="0" smtClean="0"/>
              <a:t>)</a:t>
            </a:r>
          </a:p>
          <a:p>
            <a:pPr marL="457200" indent="-457200">
              <a:buFont typeface="Arial" charset="0"/>
              <a:buChar char="•"/>
            </a:pPr>
            <a:r>
              <a:rPr lang="en-US" sz="2800" dirty="0" smtClean="0"/>
              <a:t>Read and understand text. (</a:t>
            </a:r>
            <a:r>
              <a:rPr lang="en-US" sz="2800" dirty="0">
                <a:solidFill>
                  <a:srgbClr val="0070C0"/>
                </a:solidFill>
              </a:rPr>
              <a:t>R</a:t>
            </a:r>
            <a:r>
              <a:rPr lang="en-US" sz="2800" dirty="0" smtClean="0">
                <a:solidFill>
                  <a:srgbClr val="0070C0"/>
                </a:solidFill>
              </a:rPr>
              <a:t>eading skill</a:t>
            </a:r>
            <a:r>
              <a:rPr lang="en-US" sz="2800" dirty="0" smtClean="0"/>
              <a:t>)</a:t>
            </a:r>
          </a:p>
          <a:p>
            <a:pPr marL="457200" indent="-457200">
              <a:buFont typeface="Arial" charset="0"/>
              <a:buChar char="•"/>
            </a:pPr>
            <a:r>
              <a:rPr lang="en-US" sz="2800" dirty="0" smtClean="0"/>
              <a:t>Write answers to questions. (</a:t>
            </a:r>
            <a:r>
              <a:rPr lang="en-US" sz="2800" dirty="0" smtClean="0">
                <a:solidFill>
                  <a:srgbClr val="0070C0"/>
                </a:solidFill>
              </a:rPr>
              <a:t>Reading skill</a:t>
            </a:r>
            <a:r>
              <a:rPr lang="en-US" sz="2800" dirty="0" smtClean="0"/>
              <a:t>)</a:t>
            </a:r>
          </a:p>
          <a:p>
            <a:pPr marL="457200" indent="-457200">
              <a:buFont typeface="Arial" charset="0"/>
              <a:buChar char="•"/>
            </a:pPr>
            <a:r>
              <a:rPr lang="en-US" sz="2800" dirty="0" smtClean="0"/>
              <a:t>Write a short paragraph. (</a:t>
            </a:r>
            <a:r>
              <a:rPr lang="en-US" sz="2800" dirty="0" smtClean="0">
                <a:solidFill>
                  <a:srgbClr val="0070C0"/>
                </a:solidFill>
              </a:rPr>
              <a:t>Writing skill</a:t>
            </a:r>
            <a:r>
              <a:rPr lang="en-US" sz="2800" dirty="0" smtClean="0"/>
              <a:t>)  </a:t>
            </a:r>
          </a:p>
          <a:p>
            <a:pPr marL="457200" indent="-457200">
              <a:buFont typeface="Arial" charset="0"/>
              <a:buChar char="•"/>
            </a:pPr>
            <a:r>
              <a:rPr lang="en-US" sz="2800" dirty="0"/>
              <a:t>Tell the meaning of some key words from the inference.  </a:t>
            </a:r>
            <a:r>
              <a:rPr lang="en-US" sz="2800" dirty="0" smtClean="0">
                <a:solidFill>
                  <a:srgbClr val="00B050"/>
                </a:solidFill>
              </a:rPr>
              <a:t>Vocabulary</a:t>
            </a:r>
            <a:r>
              <a:rPr lang="en-US" sz="2800" dirty="0" smtClean="0">
                <a:solidFill>
                  <a:srgbClr val="0070C0"/>
                </a:solidFill>
              </a:rPr>
              <a:t>(Plentiful, Fauna, Sprightly, Pleasant)</a:t>
            </a:r>
            <a:endParaRPr lang="en-US" sz="2800" dirty="0">
              <a:solidFill>
                <a:srgbClr val="0070C0"/>
              </a:solidFill>
            </a:endParaRPr>
          </a:p>
        </p:txBody>
      </p:sp>
    </p:spTree>
    <p:extLst>
      <p:ext uri="{BB962C8B-B14F-4D97-AF65-F5344CB8AC3E}">
        <p14:creationId xmlns:p14="http://schemas.microsoft.com/office/powerpoint/2010/main" val="315418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1515" t="11084"/>
          <a:stretch/>
        </p:blipFill>
        <p:spPr>
          <a:xfrm>
            <a:off x="0" y="-20782"/>
            <a:ext cx="9144000" cy="6919997"/>
          </a:xfrm>
          <a:prstGeom prst="rect">
            <a:avLst/>
          </a:prstGeom>
        </p:spPr>
      </p:pic>
      <p:sp>
        <p:nvSpPr>
          <p:cNvPr id="2" name="Rectangle 1"/>
          <p:cNvSpPr/>
          <p:nvPr/>
        </p:nvSpPr>
        <p:spPr>
          <a:xfrm>
            <a:off x="3086109" y="-57329"/>
            <a:ext cx="6057891" cy="1200329"/>
          </a:xfrm>
          <a:prstGeom prst="rect">
            <a:avLst/>
          </a:prstGeom>
          <a:noFill/>
        </p:spPr>
        <p:txBody>
          <a:bodyPr wrap="square" lIns="91440" tIns="45720" rIns="91440" bIns="45720">
            <a:spAutoFit/>
          </a:bodyPr>
          <a:lstStyle/>
          <a:p>
            <a:r>
              <a:rPr lang="en-US" sz="3600" b="1" cap="none" spc="0" dirty="0" smtClean="0">
                <a:ln w="1905"/>
                <a:effectLst>
                  <a:innerShdw blurRad="69850" dist="43180" dir="5400000">
                    <a:srgbClr val="000000">
                      <a:alpha val="65000"/>
                    </a:srgbClr>
                  </a:innerShdw>
                </a:effectLst>
              </a:rPr>
              <a:t>Can you tell the name of this bird?</a:t>
            </a:r>
            <a:endParaRPr lang="en-US" sz="3600" b="1" cap="none" spc="0" dirty="0">
              <a:ln w="1905"/>
              <a:effectLst>
                <a:innerShdw blurRad="69850" dist="43180" dir="5400000">
                  <a:srgbClr val="000000">
                    <a:alpha val="65000"/>
                  </a:srgbClr>
                </a:innerShdw>
              </a:effectLst>
            </a:endParaRPr>
          </a:p>
        </p:txBody>
      </p:sp>
      <p:sp>
        <p:nvSpPr>
          <p:cNvPr id="4" name="Rectangle 3"/>
          <p:cNvSpPr/>
          <p:nvPr/>
        </p:nvSpPr>
        <p:spPr>
          <a:xfrm>
            <a:off x="4345548" y="892314"/>
            <a:ext cx="43412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FFFF00"/>
                  </a:solidFill>
                </a:ln>
                <a:solidFill>
                  <a:srgbClr val="FFFF00"/>
                </a:solidFill>
                <a:effectLst>
                  <a:outerShdw blurRad="50800" dist="39000" dir="5460000" algn="tl">
                    <a:srgbClr val="000000">
                      <a:alpha val="38000"/>
                    </a:srgbClr>
                  </a:outerShdw>
                </a:effectLst>
              </a:rPr>
              <a:t>Blackheaded Oriole</a:t>
            </a:r>
            <a:endParaRPr lang="en-US" sz="4000" b="1" cap="none" spc="0" dirty="0">
              <a:ln w="11430">
                <a:solidFill>
                  <a:srgbClr val="FFFF00"/>
                </a:solidFill>
              </a:ln>
              <a:solidFill>
                <a:srgbClr val="FFFF00"/>
              </a:solidFill>
              <a:effectLst>
                <a:outerShdw blurRad="50800" dist="39000" dir="5460000" algn="tl">
                  <a:srgbClr val="000000">
                    <a:alpha val="38000"/>
                  </a:srgbClr>
                </a:outerShdw>
              </a:effectLst>
            </a:endParaRPr>
          </a:p>
        </p:txBody>
      </p:sp>
      <p:sp>
        <p:nvSpPr>
          <p:cNvPr id="5" name="Rectangle 4"/>
          <p:cNvSpPr/>
          <p:nvPr/>
        </p:nvSpPr>
        <p:spPr>
          <a:xfrm>
            <a:off x="5336148" y="1425714"/>
            <a:ext cx="238879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FF0000"/>
                  </a:solidFill>
                </a:ln>
                <a:solidFill>
                  <a:srgbClr val="FF0000"/>
                </a:solidFill>
                <a:effectLst>
                  <a:outerShdw blurRad="50800" dist="39000" dir="5460000" algn="tl">
                    <a:srgbClr val="000000">
                      <a:alpha val="38000"/>
                    </a:srgbClr>
                  </a:outerShdw>
                </a:effectLst>
              </a:rPr>
              <a:t>(Benebau)</a:t>
            </a:r>
            <a:endParaRPr lang="en-US" sz="4000" b="1" cap="none" spc="0" dirty="0">
              <a:ln w="11430">
                <a:solidFill>
                  <a:srgbClr val="FF0000"/>
                </a:solidFill>
              </a:ln>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51844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1775</TotalTime>
  <Words>861</Words>
  <Application>Microsoft Office PowerPoint</Application>
  <PresentationFormat>On-screen Show (4:3)</PresentationFormat>
  <Paragraphs>121</Paragraphs>
  <Slides>25</Slides>
  <Notes>4</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Doel</dc:creator>
  <cp:lastModifiedBy>Doel</cp:lastModifiedBy>
  <cp:revision>194</cp:revision>
  <dcterms:created xsi:type="dcterms:W3CDTF">2006-08-16T00:00:00Z</dcterms:created>
  <dcterms:modified xsi:type="dcterms:W3CDTF">2015-06-24T08:11:11Z</dcterms:modified>
</cp:coreProperties>
</file>